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6" r:id="rId2"/>
    <p:sldId id="277" r:id="rId3"/>
    <p:sldId id="278" r:id="rId4"/>
    <p:sldId id="279" r:id="rId5"/>
    <p:sldId id="280" r:id="rId6"/>
    <p:sldId id="281" r:id="rId7"/>
    <p:sldId id="282" r:id="rId8"/>
    <p:sldId id="283" r:id="rId9"/>
    <p:sldId id="285" r:id="rId10"/>
    <p:sldId id="284" r:id="rId11"/>
    <p:sldId id="286" r:id="rId12"/>
    <p:sldId id="287" r:id="rId13"/>
    <p:sldId id="288" r:id="rId14"/>
    <p:sldId id="289" r:id="rId15"/>
    <p:sldId id="290" r:id="rId16"/>
    <p:sldId id="276" r:id="rId17"/>
    <p:sldId id="275" r:id="rId18"/>
    <p:sldId id="262" r:id="rId19"/>
    <p:sldId id="263" r:id="rId20"/>
    <p:sldId id="271" r:id="rId21"/>
    <p:sldId id="299" r:id="rId22"/>
    <p:sldId id="300" r:id="rId23"/>
    <p:sldId id="297"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771"/>
    <p:restoredTop sz="86657" autoAdjust="0"/>
  </p:normalViewPr>
  <p:slideViewPr>
    <p:cSldViewPr>
      <p:cViewPr>
        <p:scale>
          <a:sx n="128" d="100"/>
          <a:sy n="128" d="100"/>
        </p:scale>
        <p:origin x="208" y="-8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notesMaster" Target="notesMasters/notesMaster1.xml"/><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AED390-7D6D-6949-82B5-DCC139D96073}" type="datetimeFigureOut">
              <a:rPr lang="en-US" smtClean="0"/>
              <a:t>1/11/17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D572F12-9462-DF40-A02E-901DD84DF423}" type="slidenum">
              <a:rPr lang="en-US" smtClean="0"/>
              <a:t>‹#›</a:t>
            </a:fld>
            <a:endParaRPr lang="en-US"/>
          </a:p>
        </p:txBody>
      </p:sp>
    </p:spTree>
    <p:extLst>
      <p:ext uri="{BB962C8B-B14F-4D97-AF65-F5344CB8AC3E}">
        <p14:creationId xmlns:p14="http://schemas.microsoft.com/office/powerpoint/2010/main" val="24548103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fld id="{60155009-840C-794A-AC4E-C7283D878B43}" type="slidenum">
              <a:rPr lang="en-US" sz="1200"/>
              <a:pPr/>
              <a:t>12</a:t>
            </a:fld>
            <a:endParaRPr lang="en-US" sz="1200"/>
          </a:p>
        </p:txBody>
      </p:sp>
      <p:sp>
        <p:nvSpPr>
          <p:cNvPr id="19459" name="Rectangle 2"/>
          <p:cNvSpPr>
            <a:spLocks noGrp="1" noRot="1" noChangeAspect="1" noChangeArrowheads="1" noTextEdit="1"/>
          </p:cNvSpPr>
          <p:nvPr>
            <p:ph type="sldImg"/>
          </p:nvPr>
        </p:nvSpPr>
        <p:spPr>
          <a:ln/>
        </p:spPr>
      </p:sp>
      <p:sp>
        <p:nvSpPr>
          <p:cNvPr id="19460" name="Rectangle 3"/>
          <p:cNvSpPr>
            <a:spLocks noGrp="1" noChangeArrowheads="1"/>
          </p:cNvSpPr>
          <p:nvPr>
            <p:ph type="body" idx="1"/>
          </p:nvPr>
        </p:nvSpPr>
        <p:spPr>
          <a:noFill/>
          <a:ln/>
          <a:extLst>
            <a:ext uri="{FAA26D3D-D897-4be2-8F04-BA451C77F1D7}">
              <ma14:placeholderFlag xmlns:ma14="http://schemas.microsoft.com/office/mac/drawingml/2011/main"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US" dirty="0" smtClean="0">
                <a:ea typeface="ＭＳ Ｐゴシック" charset="0"/>
                <a:cs typeface="ＭＳ Ｐゴシック" charset="0"/>
              </a:rPr>
              <a:t>Defending</a:t>
            </a:r>
            <a:r>
              <a:rPr lang="en-US" baseline="0" dirty="0" smtClean="0">
                <a:ea typeface="ＭＳ Ｐゴシック" charset="0"/>
                <a:cs typeface="ＭＳ Ｐゴシック" charset="0"/>
              </a:rPr>
              <a:t> a network system is highly labor intensive. Often times the defender has to look at multiple places and connect the dots to understand a problem and mitigate it.</a:t>
            </a:r>
          </a:p>
          <a:p>
            <a:pPr eaLnBrk="1" hangingPunct="1"/>
            <a:r>
              <a:rPr lang="en-US" baseline="0" dirty="0" smtClean="0">
                <a:ea typeface="ＭＳ Ｐゴシック" charset="0"/>
                <a:cs typeface="ＭＳ Ｐゴシック" charset="0"/>
              </a:rPr>
              <a:t>My research has been focused on how to design automation techniques to assist the defenders. The key challenge is the reasoning system that can perform some of the tasks</a:t>
            </a:r>
          </a:p>
          <a:p>
            <a:pPr eaLnBrk="1" hangingPunct="1"/>
            <a:r>
              <a:rPr lang="en-US" baseline="0" dirty="0" smtClean="0">
                <a:ea typeface="ＭＳ Ｐゴシック" charset="0"/>
                <a:cs typeface="ＭＳ Ｐゴシック" charset="0"/>
              </a:rPr>
              <a:t>that currently a human has to do. </a:t>
            </a:r>
            <a:endParaRPr lang="en-US" dirty="0">
              <a:ea typeface="ＭＳ Ｐゴシック" charset="0"/>
              <a:cs typeface="ＭＳ Ｐゴシック" charset="0"/>
            </a:endParaRPr>
          </a:p>
        </p:txBody>
      </p:sp>
    </p:spTree>
    <p:extLst>
      <p:ext uri="{BB962C8B-B14F-4D97-AF65-F5344CB8AC3E}">
        <p14:creationId xmlns:p14="http://schemas.microsoft.com/office/powerpoint/2010/main" val="9478206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http://</a:t>
            </a:r>
            <a:r>
              <a:rPr lang="en-US" dirty="0" err="1" smtClean="0"/>
              <a:t>www.academia.edu</a:t>
            </a:r>
            <a:r>
              <a:rPr lang="en-US" dirty="0" smtClean="0"/>
              <a:t>/2557028/Michael_Polanyi_Can_the_Mind_be_Represented_by_a_Machine_Documents_of_the_Discussion_in_1949_in_Polanyiana_Budapest_19_2010_actually_2012_35-60</a:t>
            </a:r>
          </a:p>
          <a:p>
            <a:endParaRPr lang="en-US" dirty="0" smtClean="0"/>
          </a:p>
          <a:p>
            <a:r>
              <a:rPr lang="en-US" dirty="0" smtClean="0"/>
              <a:t>It</a:t>
            </a:r>
            <a:r>
              <a:rPr lang="en-US" baseline="0" dirty="0" smtClean="0"/>
              <a:t> is also worth noting that Polanyi’s formulation of tacit knowledge was partly spurred from a discussion in a 1949 </a:t>
            </a:r>
            <a:r>
              <a:rPr lang="en-US" dirty="0" smtClean="0"/>
              <a:t>symposium organized by the Department of Philosophy at the University of Manchester, on "Mind and Machine.” Both</a:t>
            </a:r>
            <a:r>
              <a:rPr lang="en-US" baseline="0" dirty="0" smtClean="0"/>
              <a:t> Michael Polanyi and Alan Turing were among the attendants of the Symposium and they had some very interesting debate on whether a machine can “think” like a human. In some sense our research is trying to design algorithms that will “think’ like a security analyst. It is an interesting observation that while Polanyi rejected the idea that human’s mind can be mechanized, his notion of tacit knowledge will play an important role in our research of trying to mechanize part of security analyst’s thought process.</a:t>
            </a:r>
          </a:p>
          <a:p>
            <a:endParaRPr lang="en-US" baseline="0" dirty="0" smtClean="0"/>
          </a:p>
        </p:txBody>
      </p:sp>
      <p:sp>
        <p:nvSpPr>
          <p:cNvPr id="4" name="Slide Number Placeholder 3"/>
          <p:cNvSpPr>
            <a:spLocks noGrp="1"/>
          </p:cNvSpPr>
          <p:nvPr>
            <p:ph type="sldNum" sz="quarter" idx="10"/>
          </p:nvPr>
        </p:nvSpPr>
        <p:spPr/>
        <p:txBody>
          <a:bodyPr/>
          <a:lstStyle/>
          <a:p>
            <a:fld id="{429C1736-DFEE-1241-AB18-7A6074252997}" type="slidenum">
              <a:rPr lang="en-US" smtClean="0"/>
              <a:pPr/>
              <a:t>13</a:t>
            </a:fld>
            <a:endParaRPr lang="en-US"/>
          </a:p>
        </p:txBody>
      </p:sp>
    </p:spTree>
    <p:extLst>
      <p:ext uri="{BB962C8B-B14F-4D97-AF65-F5344CB8AC3E}">
        <p14:creationId xmlns:p14="http://schemas.microsoft.com/office/powerpoint/2010/main" val="21351338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CD572F12-9462-DF40-A02E-901DD84DF423}" type="slidenum">
              <a:rPr lang="en-US" smtClean="0"/>
              <a:t>18</a:t>
            </a:fld>
            <a:endParaRPr lang="en-US"/>
          </a:p>
        </p:txBody>
      </p:sp>
    </p:spTree>
    <p:extLst>
      <p:ext uri="{BB962C8B-B14F-4D97-AF65-F5344CB8AC3E}">
        <p14:creationId xmlns:p14="http://schemas.microsoft.com/office/powerpoint/2010/main" val="50666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72F12-9462-DF40-A02E-901DD84DF423}" type="slidenum">
              <a:rPr lang="en-US" smtClean="0"/>
              <a:t>21</a:t>
            </a:fld>
            <a:endParaRPr lang="en-US"/>
          </a:p>
        </p:txBody>
      </p:sp>
    </p:spTree>
    <p:extLst>
      <p:ext uri="{BB962C8B-B14F-4D97-AF65-F5344CB8AC3E}">
        <p14:creationId xmlns:p14="http://schemas.microsoft.com/office/powerpoint/2010/main" val="657118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D572F12-9462-DF40-A02E-901DD84DF423}" type="slidenum">
              <a:rPr lang="en-US" smtClean="0"/>
              <a:t>22</a:t>
            </a:fld>
            <a:endParaRPr lang="en-US"/>
          </a:p>
        </p:txBody>
      </p:sp>
    </p:spTree>
    <p:extLst>
      <p:ext uri="{BB962C8B-B14F-4D97-AF65-F5344CB8AC3E}">
        <p14:creationId xmlns:p14="http://schemas.microsoft.com/office/powerpoint/2010/main" val="18243551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291B35F-0DAF-44B6-BF73-FE216D04E6D7}" type="datetimeFigureOut">
              <a:rPr lang="en-US" smtClean="0"/>
              <a:pPr/>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2327637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91B35F-0DAF-44B6-BF73-FE216D04E6D7}" type="datetimeFigureOut">
              <a:rPr lang="en-US" smtClean="0"/>
              <a:pPr/>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3379501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91B35F-0DAF-44B6-BF73-FE216D04E6D7}" type="datetimeFigureOut">
              <a:rPr lang="en-US" smtClean="0"/>
              <a:pPr/>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3810305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91B35F-0DAF-44B6-BF73-FE216D04E6D7}" type="datetimeFigureOut">
              <a:rPr lang="en-US" smtClean="0"/>
              <a:pPr/>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49383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91B35F-0DAF-44B6-BF73-FE216D04E6D7}" type="datetimeFigureOut">
              <a:rPr lang="en-US" smtClean="0"/>
              <a:pPr/>
              <a:t>1/11/17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13441610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291B35F-0DAF-44B6-BF73-FE216D04E6D7}" type="datetimeFigureOut">
              <a:rPr lang="en-US" smtClean="0"/>
              <a:pPr/>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3720762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291B35F-0DAF-44B6-BF73-FE216D04E6D7}" type="datetimeFigureOut">
              <a:rPr lang="en-US" smtClean="0"/>
              <a:pPr/>
              <a:t>1/11/17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1216240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291B35F-0DAF-44B6-BF73-FE216D04E6D7}" type="datetimeFigureOut">
              <a:rPr lang="en-US" smtClean="0"/>
              <a:pPr/>
              <a:t>1/11/17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3435740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91B35F-0DAF-44B6-BF73-FE216D04E6D7}" type="datetimeFigureOut">
              <a:rPr lang="en-US" smtClean="0"/>
              <a:pPr/>
              <a:t>1/11/17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40275766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91B35F-0DAF-44B6-BF73-FE216D04E6D7}" type="datetimeFigureOut">
              <a:rPr lang="en-US" smtClean="0"/>
              <a:pPr/>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34293065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91B35F-0DAF-44B6-BF73-FE216D04E6D7}" type="datetimeFigureOut">
              <a:rPr lang="en-US" smtClean="0"/>
              <a:pPr/>
              <a:t>1/11/17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EB87C-FF67-4934-97F4-BBE5A5640A0D}" type="slidenum">
              <a:rPr lang="en-US" smtClean="0"/>
              <a:pPr/>
              <a:t>‹#›</a:t>
            </a:fld>
            <a:endParaRPr lang="en-US"/>
          </a:p>
        </p:txBody>
      </p:sp>
    </p:spTree>
    <p:extLst>
      <p:ext uri="{BB962C8B-B14F-4D97-AF65-F5344CB8AC3E}">
        <p14:creationId xmlns:p14="http://schemas.microsoft.com/office/powerpoint/2010/main" val="300080790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91B35F-0DAF-44B6-BF73-FE216D04E6D7}" type="datetimeFigureOut">
              <a:rPr lang="en-US" smtClean="0"/>
              <a:pPr/>
              <a:t>1/11/17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EB87C-FF67-4934-97F4-BBE5A5640A0D}" type="slidenum">
              <a:rPr lang="en-US" smtClean="0"/>
              <a:pPr/>
              <a:t>‹#›</a:t>
            </a:fld>
            <a:endParaRPr lang="en-US"/>
          </a:p>
        </p:txBody>
      </p:sp>
    </p:spTree>
    <p:extLst>
      <p:ext uri="{BB962C8B-B14F-4D97-AF65-F5344CB8AC3E}">
        <p14:creationId xmlns:p14="http://schemas.microsoft.com/office/powerpoint/2010/main" val="28739629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png"/><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8.emf"/><Relationship Id="rId4" Type="http://schemas.openxmlformats.org/officeDocument/2006/relationships/image" Target="../media/image19.emf"/><Relationship Id="rId5" Type="http://schemas.openxmlformats.org/officeDocument/2006/relationships/image" Target="../media/image20.emf"/><Relationship Id="rId6" Type="http://schemas.openxmlformats.org/officeDocument/2006/relationships/image" Target="../media/image21.emf"/><Relationship Id="rId7" Type="http://schemas.openxmlformats.org/officeDocument/2006/relationships/image" Target="../media/image22.emf"/><Relationship Id="rId8" Type="http://schemas.openxmlformats.org/officeDocument/2006/relationships/image" Target="../media/image23.jpeg"/><Relationship Id="rId1" Type="http://schemas.openxmlformats.org/officeDocument/2006/relationships/slideLayout" Target="../slideLayouts/slideLayout6.xml"/><Relationship Id="rId2" Type="http://schemas.openxmlformats.org/officeDocument/2006/relationships/notesSlide" Target="../notesSlides/notesSlide1.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jpe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hyperlink" Target="http://www.cybercrime.gov" TargetMode="External"/><Relationship Id="rId4" Type="http://schemas.openxmlformats.org/officeDocument/2006/relationships/hyperlink" Target="http://plato.stanford.edu/entries/ethics-computer/" TargetMode="External"/><Relationship Id="rId5" Type="http://schemas.openxmlformats.org/officeDocument/2006/relationships/image" Target="../media/image26.jpe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8.em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em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kali.org/" TargetMode="Externa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6.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1" Type="http://schemas.openxmlformats.org/officeDocument/2006/relationships/slideLayout" Target="../slideLayouts/slideLayout6.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2441575"/>
          </a:xfrm>
        </p:spPr>
        <p:txBody>
          <a:bodyPr>
            <a:normAutofit/>
          </a:bodyPr>
          <a:lstStyle/>
          <a:p>
            <a:r>
              <a:rPr lang="en-US" dirty="0" smtClean="0"/>
              <a:t>CIS 4930/6930: Practical Cyber Security</a:t>
            </a:r>
            <a:endParaRPr lang="en-US" sz="4000" dirty="0"/>
          </a:p>
        </p:txBody>
      </p:sp>
      <p:sp>
        <p:nvSpPr>
          <p:cNvPr id="3" name="Subtitle 2"/>
          <p:cNvSpPr>
            <a:spLocks noGrp="1"/>
          </p:cNvSpPr>
          <p:nvPr>
            <p:ph type="subTitle" idx="1"/>
          </p:nvPr>
        </p:nvSpPr>
        <p:spPr>
          <a:xfrm>
            <a:off x="1371600" y="5105400"/>
            <a:ext cx="6400800" cy="685800"/>
          </a:xfrm>
        </p:spPr>
        <p:txBody>
          <a:bodyPr>
            <a:normAutofit fontScale="85000" lnSpcReduction="20000"/>
          </a:bodyPr>
          <a:lstStyle/>
          <a:p>
            <a:r>
              <a:rPr lang="en-US" sz="2400" dirty="0" smtClean="0"/>
              <a:t>Instructor: Xinming (Simon) Ou</a:t>
            </a:r>
          </a:p>
          <a:p>
            <a:r>
              <a:rPr lang="en-US" sz="2400" dirty="0" smtClean="0"/>
              <a:t>TA: </a:t>
            </a:r>
            <a:r>
              <a:rPr lang="en-US" sz="2400" dirty="0" err="1" smtClean="0"/>
              <a:t>Xiaolong</a:t>
            </a:r>
            <a:r>
              <a:rPr lang="en-US" sz="2400" dirty="0" smtClean="0"/>
              <a:t> (Daniel) Wang</a:t>
            </a:r>
            <a:endParaRPr lang="en-US" sz="2400" dirty="0"/>
          </a:p>
        </p:txBody>
      </p:sp>
    </p:spTree>
    <p:extLst>
      <p:ext uri="{BB962C8B-B14F-4D97-AF65-F5344CB8AC3E}">
        <p14:creationId xmlns:p14="http://schemas.microsoft.com/office/powerpoint/2010/main" val="9212591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5257800" y="1676400"/>
            <a:ext cx="3505200" cy="2804160"/>
          </a:xfrm>
          <a:prstGeom prst="rect">
            <a:avLst/>
          </a:prstGeom>
        </p:spPr>
      </p:pic>
      <p:sp>
        <p:nvSpPr>
          <p:cNvPr id="2" name="Title 1"/>
          <p:cNvSpPr>
            <a:spLocks noGrp="1"/>
          </p:cNvSpPr>
          <p:nvPr>
            <p:ph type="title"/>
          </p:nvPr>
        </p:nvSpPr>
        <p:spPr/>
        <p:txBody>
          <a:bodyPr/>
          <a:lstStyle/>
          <a:p>
            <a:r>
              <a:rPr lang="en-US" dirty="0" smtClean="0"/>
              <a:t>Two Overlooked Aspects</a:t>
            </a:r>
            <a:endParaRPr lang="en-US" dirty="0"/>
          </a:p>
        </p:txBody>
      </p:sp>
      <p:sp>
        <p:nvSpPr>
          <p:cNvPr id="3" name="Content Placeholder 2"/>
          <p:cNvSpPr>
            <a:spLocks noGrp="1"/>
          </p:cNvSpPr>
          <p:nvPr>
            <p:ph idx="1"/>
          </p:nvPr>
        </p:nvSpPr>
        <p:spPr/>
        <p:txBody>
          <a:bodyPr/>
          <a:lstStyle/>
          <a:p>
            <a:pPr marL="514350" indent="-514350">
              <a:buFont typeface="+mj-lt"/>
              <a:buAutoNum type="arabicPeriod" startAt="2"/>
            </a:pPr>
            <a:r>
              <a:rPr lang="en-US" dirty="0" smtClean="0"/>
              <a:t>How humans use tools in defense</a:t>
            </a:r>
            <a:endParaRPr lang="en-US" dirty="0"/>
          </a:p>
        </p:txBody>
      </p:sp>
      <p:pic>
        <p:nvPicPr>
          <p:cNvPr id="4" name="Picture 3"/>
          <p:cNvPicPr>
            <a:picLocks noChangeAspect="1"/>
          </p:cNvPicPr>
          <p:nvPr/>
        </p:nvPicPr>
        <p:blipFill>
          <a:blip r:embed="rId3"/>
          <a:stretch>
            <a:fillRect/>
          </a:stretch>
        </p:blipFill>
        <p:spPr>
          <a:xfrm>
            <a:off x="838200" y="4800600"/>
            <a:ext cx="2601132" cy="1447800"/>
          </a:xfrm>
          <a:prstGeom prst="rect">
            <a:avLst/>
          </a:prstGeom>
        </p:spPr>
      </p:pic>
      <p:pic>
        <p:nvPicPr>
          <p:cNvPr id="5" name="Picture 4"/>
          <p:cNvPicPr>
            <a:picLocks noChangeAspect="1"/>
          </p:cNvPicPr>
          <p:nvPr/>
        </p:nvPicPr>
        <p:blipFill>
          <a:blip r:embed="rId4"/>
          <a:stretch>
            <a:fillRect/>
          </a:stretch>
        </p:blipFill>
        <p:spPr>
          <a:xfrm>
            <a:off x="762000" y="2514600"/>
            <a:ext cx="1828800" cy="1828800"/>
          </a:xfrm>
          <a:prstGeom prst="rect">
            <a:avLst/>
          </a:prstGeom>
        </p:spPr>
      </p:pic>
      <p:pic>
        <p:nvPicPr>
          <p:cNvPr id="6" name="Picture 5"/>
          <p:cNvPicPr>
            <a:picLocks noChangeAspect="1"/>
          </p:cNvPicPr>
          <p:nvPr/>
        </p:nvPicPr>
        <p:blipFill>
          <a:blip r:embed="rId5"/>
          <a:stretch>
            <a:fillRect/>
          </a:stretch>
        </p:blipFill>
        <p:spPr>
          <a:xfrm>
            <a:off x="4724400" y="5105400"/>
            <a:ext cx="3911600" cy="1104900"/>
          </a:xfrm>
          <a:prstGeom prst="rect">
            <a:avLst/>
          </a:prstGeom>
        </p:spPr>
      </p:pic>
      <p:pic>
        <p:nvPicPr>
          <p:cNvPr id="9" name="Picture 8"/>
          <p:cNvPicPr>
            <a:picLocks noChangeAspect="1"/>
          </p:cNvPicPr>
          <p:nvPr/>
        </p:nvPicPr>
        <p:blipFill>
          <a:blip r:embed="rId6"/>
          <a:stretch>
            <a:fillRect/>
          </a:stretch>
        </p:blipFill>
        <p:spPr>
          <a:xfrm>
            <a:off x="3020786" y="3429000"/>
            <a:ext cx="2618014" cy="1466088"/>
          </a:xfrm>
          <a:prstGeom prst="rect">
            <a:avLst/>
          </a:prstGeom>
        </p:spPr>
      </p:pic>
    </p:spTree>
    <p:extLst>
      <p:ext uri="{BB962C8B-B14F-4D97-AF65-F5344CB8AC3E}">
        <p14:creationId xmlns:p14="http://schemas.microsoft.com/office/powerpoint/2010/main" val="360911111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Can we have technologies to “take care of security?”</a:t>
            </a:r>
            <a:endParaRPr lang="en-US" dirty="0"/>
          </a:p>
        </p:txBody>
      </p:sp>
      <p:pic>
        <p:nvPicPr>
          <p:cNvPr id="4" name="Picture 3"/>
          <p:cNvPicPr>
            <a:picLocks noChangeAspect="1"/>
          </p:cNvPicPr>
          <p:nvPr/>
        </p:nvPicPr>
        <p:blipFill>
          <a:blip r:embed="rId2"/>
          <a:stretch>
            <a:fillRect/>
          </a:stretch>
        </p:blipFill>
        <p:spPr>
          <a:xfrm>
            <a:off x="5410200" y="3886200"/>
            <a:ext cx="3289300" cy="2463800"/>
          </a:xfrm>
          <a:prstGeom prst="rect">
            <a:avLst/>
          </a:prstGeom>
        </p:spPr>
      </p:pic>
      <p:sp>
        <p:nvSpPr>
          <p:cNvPr id="5" name="TextBox 4"/>
          <p:cNvSpPr txBox="1"/>
          <p:nvPr/>
        </p:nvSpPr>
        <p:spPr>
          <a:xfrm>
            <a:off x="6858000" y="2514600"/>
            <a:ext cx="1752600" cy="584776"/>
          </a:xfrm>
          <a:prstGeom prst="rect">
            <a:avLst/>
          </a:prstGeom>
          <a:noFill/>
        </p:spPr>
        <p:txBody>
          <a:bodyPr wrap="square" rtlCol="0">
            <a:spAutoFit/>
          </a:bodyPr>
          <a:lstStyle/>
          <a:p>
            <a:r>
              <a:rPr lang="en-US" sz="3200" dirty="0" smtClean="0">
                <a:solidFill>
                  <a:srgbClr val="FF0000"/>
                </a:solidFill>
              </a:rPr>
              <a:t>Attacker</a:t>
            </a:r>
            <a:endParaRPr lang="en-US" sz="3200" dirty="0">
              <a:solidFill>
                <a:srgbClr val="FF0000"/>
              </a:solidFill>
            </a:endParaRPr>
          </a:p>
        </p:txBody>
      </p:sp>
      <p:pic>
        <p:nvPicPr>
          <p:cNvPr id="8" name="Picture 7"/>
          <p:cNvPicPr>
            <a:picLocks noChangeAspect="1"/>
          </p:cNvPicPr>
          <p:nvPr/>
        </p:nvPicPr>
        <p:blipFill>
          <a:blip r:embed="rId3"/>
          <a:stretch>
            <a:fillRect/>
          </a:stretch>
        </p:blipFill>
        <p:spPr>
          <a:xfrm>
            <a:off x="914400" y="3962400"/>
            <a:ext cx="3276600" cy="2476500"/>
          </a:xfrm>
          <a:prstGeom prst="rect">
            <a:avLst/>
          </a:prstGeom>
        </p:spPr>
      </p:pic>
      <p:sp>
        <p:nvSpPr>
          <p:cNvPr id="9" name="TextBox 8"/>
          <p:cNvSpPr txBox="1"/>
          <p:nvPr/>
        </p:nvSpPr>
        <p:spPr>
          <a:xfrm>
            <a:off x="609600" y="2514600"/>
            <a:ext cx="1828800" cy="584776"/>
          </a:xfrm>
          <a:prstGeom prst="rect">
            <a:avLst/>
          </a:prstGeom>
          <a:noFill/>
        </p:spPr>
        <p:txBody>
          <a:bodyPr wrap="square" rtlCol="0">
            <a:spAutoFit/>
          </a:bodyPr>
          <a:lstStyle/>
          <a:p>
            <a:r>
              <a:rPr lang="en-US" sz="3200" dirty="0" smtClean="0">
                <a:solidFill>
                  <a:srgbClr val="0000FF"/>
                </a:solidFill>
              </a:rPr>
              <a:t>Defender</a:t>
            </a:r>
            <a:endParaRPr lang="en-US" sz="3200" dirty="0">
              <a:solidFill>
                <a:srgbClr val="0000FF"/>
              </a:solidFill>
            </a:endParaRPr>
          </a:p>
        </p:txBody>
      </p:sp>
      <p:sp>
        <p:nvSpPr>
          <p:cNvPr id="10" name="TextBox 9"/>
          <p:cNvSpPr txBox="1"/>
          <p:nvPr/>
        </p:nvSpPr>
        <p:spPr>
          <a:xfrm>
            <a:off x="609600" y="1905000"/>
            <a:ext cx="4495800" cy="523220"/>
          </a:xfrm>
          <a:prstGeom prst="rect">
            <a:avLst/>
          </a:prstGeom>
          <a:noFill/>
        </p:spPr>
        <p:txBody>
          <a:bodyPr wrap="square" rtlCol="0">
            <a:spAutoFit/>
          </a:bodyPr>
          <a:lstStyle/>
          <a:p>
            <a:r>
              <a:rPr lang="en-US" sz="2800" dirty="0" smtClean="0"/>
              <a:t>This is what it looks like</a:t>
            </a:r>
            <a:r>
              <a:rPr lang="is-IS" sz="2800" dirty="0" smtClean="0"/>
              <a:t>…</a:t>
            </a:r>
            <a:endParaRPr lang="en-US" sz="2800" dirty="0"/>
          </a:p>
        </p:txBody>
      </p:sp>
    </p:spTree>
    <p:extLst>
      <p:ext uri="{BB962C8B-B14F-4D97-AF65-F5344CB8AC3E}">
        <p14:creationId xmlns:p14="http://schemas.microsoft.com/office/powerpoint/2010/main" val="1490805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4"/>
          <p:cNvSpPr>
            <a:spLocks noGrp="1" noChangeArrowheads="1"/>
          </p:cNvSpPr>
          <p:nvPr>
            <p:ph type="title"/>
          </p:nvPr>
        </p:nvSpPr>
        <p:spPr>
          <a:xfrm>
            <a:off x="107950" y="274638"/>
            <a:ext cx="8229600" cy="1143000"/>
          </a:xfrm>
        </p:spPr>
        <p:txBody>
          <a:bodyPr/>
          <a:lstStyle/>
          <a:p>
            <a:pPr eaLnBrk="1" hangingPunct="1"/>
            <a:r>
              <a:rPr lang="en-US" dirty="0" smtClean="0">
                <a:latin typeface="Comic Sans MS"/>
                <a:ea typeface="ＭＳ Ｐゴシック" charset="0"/>
                <a:cs typeface="Comic Sans MS"/>
              </a:rPr>
              <a:t>This is what it really is</a:t>
            </a:r>
            <a:r>
              <a:rPr lang="is-IS" dirty="0" smtClean="0">
                <a:latin typeface="Comic Sans MS"/>
                <a:ea typeface="ＭＳ Ｐゴシック" charset="0"/>
                <a:cs typeface="Comic Sans MS"/>
              </a:rPr>
              <a:t>…</a:t>
            </a:r>
            <a:endParaRPr lang="en-US" dirty="0">
              <a:latin typeface="Comic Sans MS"/>
              <a:ea typeface="ＭＳ Ｐゴシック" charset="0"/>
              <a:cs typeface="Comic Sans MS"/>
            </a:endParaRPr>
          </a:p>
        </p:txBody>
      </p:sp>
      <p:pic>
        <p:nvPicPr>
          <p:cNvPr id="18435" name="Picture 84" descr="MCj04110690000[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9163" y="4114800"/>
            <a:ext cx="1417637" cy="16176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36" name="Picture 85" descr="j029202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1655763"/>
            <a:ext cx="1868488" cy="1773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37" name="Rectangle 89"/>
          <p:cNvSpPr>
            <a:spLocks noChangeArrowheads="1"/>
          </p:cNvSpPr>
          <p:nvPr/>
        </p:nvSpPr>
        <p:spPr bwMode="auto">
          <a:xfrm>
            <a:off x="7010400" y="5943600"/>
            <a:ext cx="1752600" cy="64611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eaLnBrk="1" hangingPunct="1"/>
            <a:r>
              <a:rPr lang="en-GB">
                <a:latin typeface="Arial Unicode MS" charset="0"/>
              </a:rPr>
              <a:t>Security advisories</a:t>
            </a:r>
            <a:endParaRPr lang="en-US">
              <a:latin typeface="Arial Unicode MS" charset="0"/>
            </a:endParaRPr>
          </a:p>
        </p:txBody>
      </p:sp>
      <p:grpSp>
        <p:nvGrpSpPr>
          <p:cNvPr id="18438" name="Group 93"/>
          <p:cNvGrpSpPr>
            <a:grpSpLocks/>
          </p:cNvGrpSpPr>
          <p:nvPr/>
        </p:nvGrpSpPr>
        <p:grpSpPr bwMode="auto">
          <a:xfrm>
            <a:off x="5699605" y="4791076"/>
            <a:ext cx="1818753" cy="1033992"/>
            <a:chOff x="4579" y="1958"/>
            <a:chExt cx="995" cy="774"/>
          </a:xfrm>
        </p:grpSpPr>
        <p:sp>
          <p:nvSpPr>
            <p:cNvPr id="18536" name="AutoShape 94"/>
            <p:cNvSpPr>
              <a:spLocks noChangeArrowheads="1"/>
            </p:cNvSpPr>
            <p:nvPr/>
          </p:nvSpPr>
          <p:spPr bwMode="auto">
            <a:xfrm>
              <a:off x="4579" y="1958"/>
              <a:ext cx="995" cy="774"/>
            </a:xfrm>
            <a:prstGeom prst="star16">
              <a:avLst>
                <a:gd name="adj" fmla="val 37500"/>
              </a:avLst>
            </a:prstGeom>
            <a:solidFill>
              <a:schemeClr val="accent2"/>
            </a:solidFill>
            <a:ln w="38100">
              <a:solidFill>
                <a:srgbClr val="FF3300"/>
              </a:solidFill>
              <a:miter lim="800000"/>
              <a:headEnd/>
              <a:tailEnd/>
            </a:ln>
          </p:spPr>
          <p:txBody>
            <a:bodyPr anchor="ctr">
              <a:spAutoFit/>
            </a:bodyPr>
            <a:lstStyle/>
            <a:p>
              <a:pPr algn="ctr">
                <a:lnSpc>
                  <a:spcPct val="30000"/>
                </a:lnSpc>
                <a:spcBef>
                  <a:spcPct val="50000"/>
                </a:spcBef>
                <a:buClr>
                  <a:schemeClr val="tx2"/>
                </a:buClr>
                <a:buSzPct val="50000"/>
                <a:buFont typeface="Monotype Sorts" charset="0"/>
                <a:buNone/>
              </a:pPr>
              <a:endParaRPr kumimoji="1" lang="en-US" sz="2000">
                <a:latin typeface="Comic Sans MS" charset="0"/>
              </a:endParaRPr>
            </a:p>
            <a:p>
              <a:pPr algn="ctr">
                <a:lnSpc>
                  <a:spcPct val="30000"/>
                </a:lnSpc>
                <a:spcBef>
                  <a:spcPct val="50000"/>
                </a:spcBef>
                <a:buClr>
                  <a:schemeClr val="tx2"/>
                </a:buClr>
                <a:buSzPct val="50000"/>
                <a:buFont typeface="Monotype Sorts" charset="0"/>
                <a:buNone/>
              </a:pPr>
              <a:endParaRPr kumimoji="1" lang="en-US" sz="2000">
                <a:latin typeface="Comic Sans MS" charset="0"/>
              </a:endParaRPr>
            </a:p>
            <a:p>
              <a:pPr algn="ctr">
                <a:lnSpc>
                  <a:spcPct val="30000"/>
                </a:lnSpc>
                <a:spcBef>
                  <a:spcPct val="50000"/>
                </a:spcBef>
                <a:buClr>
                  <a:schemeClr val="tx2"/>
                </a:buClr>
                <a:buSzPct val="50000"/>
                <a:buFont typeface="Monotype Sorts" charset="0"/>
                <a:buNone/>
              </a:pPr>
              <a:endParaRPr kumimoji="1" lang="en-US" sz="2000">
                <a:latin typeface="Comic Sans MS" charset="0"/>
              </a:endParaRPr>
            </a:p>
          </p:txBody>
        </p:sp>
        <p:sp>
          <p:nvSpPr>
            <p:cNvPr id="18537" name="Text Box 95"/>
            <p:cNvSpPr txBox="1">
              <a:spLocks noChangeArrowheads="1"/>
            </p:cNvSpPr>
            <p:nvPr/>
          </p:nvSpPr>
          <p:spPr bwMode="auto">
            <a:xfrm>
              <a:off x="4713" y="2190"/>
              <a:ext cx="724" cy="2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38100">
                  <a:solidFill>
                    <a:srgbClr val="000000"/>
                  </a:solidFill>
                  <a:miter lim="800000"/>
                  <a:headEnd/>
                  <a:tailEnd/>
                </a14:hiddenLine>
              </a:ext>
            </a:extLst>
          </p:spPr>
          <p:txBody>
            <a:bodyPr wrap="none">
              <a:spAutoFit/>
            </a:bodyPr>
            <a:lstStyle>
              <a:lvl1pPr>
                <a:defRPr sz="2400">
                  <a:solidFill>
                    <a:schemeClr val="tx1"/>
                  </a:solidFill>
                  <a:latin typeface="Arial" charset="0"/>
                  <a:ea typeface="ＭＳ Ｐゴシック" charset="0"/>
                  <a:cs typeface="ＭＳ Ｐゴシック" charset="0"/>
                </a:defRPr>
              </a:lvl1pPr>
              <a:lvl2pPr marL="37931725" indent="-37474525">
                <a:defRPr sz="2400">
                  <a:solidFill>
                    <a:schemeClr val="tx1"/>
                  </a:solidFill>
                  <a:latin typeface="Arial" charset="0"/>
                  <a:ea typeface="ＭＳ Ｐゴシック" charset="0"/>
                </a:defRPr>
              </a:lvl2pPr>
              <a:lvl3pPr>
                <a:defRPr sz="2400">
                  <a:solidFill>
                    <a:schemeClr val="tx1"/>
                  </a:solidFill>
                  <a:latin typeface="Arial" charset="0"/>
                  <a:ea typeface="ＭＳ Ｐゴシック" charset="0"/>
                </a:defRPr>
              </a:lvl3pPr>
              <a:lvl4pPr>
                <a:defRPr sz="2400">
                  <a:solidFill>
                    <a:schemeClr val="tx1"/>
                  </a:solidFill>
                  <a:latin typeface="Arial" charset="0"/>
                  <a:ea typeface="ＭＳ Ｐゴシック" charset="0"/>
                </a:defRPr>
              </a:lvl4pPr>
              <a:lvl5pPr>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ctr">
                <a:lnSpc>
                  <a:spcPct val="40000"/>
                </a:lnSpc>
                <a:spcBef>
                  <a:spcPct val="50000"/>
                </a:spcBef>
                <a:buClr>
                  <a:schemeClr val="tx2"/>
                </a:buClr>
                <a:buSzPct val="50000"/>
                <a:buFont typeface="Monotype Sorts" charset="0"/>
                <a:buNone/>
              </a:pPr>
              <a:r>
                <a:rPr kumimoji="1" lang="en-US" sz="1400" i="1" dirty="0" smtClean="0">
                  <a:latin typeface="Comic Sans MS" charset="0"/>
                </a:rPr>
                <a:t>Shellshock</a:t>
              </a:r>
              <a:endParaRPr kumimoji="1" lang="en-US" sz="1400" i="1" dirty="0">
                <a:latin typeface="Comic Sans MS" charset="0"/>
              </a:endParaRPr>
            </a:p>
            <a:p>
              <a:pPr algn="ctr">
                <a:lnSpc>
                  <a:spcPct val="40000"/>
                </a:lnSpc>
                <a:spcBef>
                  <a:spcPct val="50000"/>
                </a:spcBef>
                <a:buClr>
                  <a:schemeClr val="tx2"/>
                </a:buClr>
                <a:buSzPct val="50000"/>
                <a:buFont typeface="Monotype Sorts" charset="0"/>
                <a:buNone/>
              </a:pPr>
              <a:r>
                <a:rPr kumimoji="1" lang="en-US" sz="1400" i="1" dirty="0" smtClean="0">
                  <a:latin typeface="Comic Sans MS" charset="0"/>
                </a:rPr>
                <a:t>vulnerability!</a:t>
              </a:r>
              <a:endParaRPr kumimoji="1" lang="en-US" sz="1400" i="1" dirty="0">
                <a:latin typeface="Comic Sans MS" charset="0"/>
              </a:endParaRPr>
            </a:p>
          </p:txBody>
        </p:sp>
      </p:grpSp>
      <p:grpSp>
        <p:nvGrpSpPr>
          <p:cNvPr id="18439" name="Group 96"/>
          <p:cNvGrpSpPr>
            <a:grpSpLocks/>
          </p:cNvGrpSpPr>
          <p:nvPr/>
        </p:nvGrpSpPr>
        <p:grpSpPr bwMode="auto">
          <a:xfrm>
            <a:off x="2443163" y="5410200"/>
            <a:ext cx="3652837" cy="1143000"/>
            <a:chOff x="1587" y="3120"/>
            <a:chExt cx="2301" cy="720"/>
          </a:xfrm>
        </p:grpSpPr>
        <p:pic>
          <p:nvPicPr>
            <p:cNvPr id="18534" name="Picture 97" descr="j02857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39" y="3120"/>
              <a:ext cx="1149" cy="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535" name="Picture 98" descr="j028575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3134"/>
              <a:ext cx="1149" cy="70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8440" name="Freeform 100"/>
          <p:cNvSpPr>
            <a:spLocks/>
          </p:cNvSpPr>
          <p:nvPr/>
        </p:nvSpPr>
        <p:spPr bwMode="auto">
          <a:xfrm>
            <a:off x="3276600" y="4572000"/>
            <a:ext cx="609600" cy="763588"/>
          </a:xfrm>
          <a:custGeom>
            <a:avLst/>
            <a:gdLst>
              <a:gd name="T0" fmla="*/ 2147483647 w 651"/>
              <a:gd name="T1" fmla="*/ 0 h 690"/>
              <a:gd name="T2" fmla="*/ 0 w 651"/>
              <a:gd name="T3" fmla="*/ 2147483647 h 690"/>
              <a:gd name="T4" fmla="*/ 0 60000 65536"/>
              <a:gd name="T5" fmla="*/ 0 60000 65536"/>
              <a:gd name="T6" fmla="*/ 0 w 651"/>
              <a:gd name="T7" fmla="*/ 0 h 690"/>
              <a:gd name="T8" fmla="*/ 651 w 651"/>
              <a:gd name="T9" fmla="*/ 690 h 690"/>
            </a:gdLst>
            <a:ahLst/>
            <a:cxnLst>
              <a:cxn ang="T4">
                <a:pos x="T0" y="T1"/>
              </a:cxn>
              <a:cxn ang="T5">
                <a:pos x="T2" y="T3"/>
              </a:cxn>
            </a:cxnLst>
            <a:rect l="T6" t="T7" r="T8" b="T9"/>
            <a:pathLst>
              <a:path w="651" h="690">
                <a:moveTo>
                  <a:pt x="651" y="0"/>
                </a:moveTo>
                <a:lnTo>
                  <a:pt x="0" y="690"/>
                </a:lnTo>
              </a:path>
            </a:pathLst>
          </a:cu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lIns="92075" tIns="46038" rIns="92075" bIns="46038" anchor="ctr">
            <a:spAutoFit/>
          </a:bodyPr>
          <a:lstStyle/>
          <a:p>
            <a:endParaRPr lang="en-US"/>
          </a:p>
        </p:txBody>
      </p:sp>
      <p:sp>
        <p:nvSpPr>
          <p:cNvPr id="18441" name="Freeform 101"/>
          <p:cNvSpPr>
            <a:spLocks/>
          </p:cNvSpPr>
          <p:nvPr/>
        </p:nvSpPr>
        <p:spPr bwMode="auto">
          <a:xfrm>
            <a:off x="5715000" y="3962400"/>
            <a:ext cx="1524000" cy="557213"/>
          </a:xfrm>
          <a:custGeom>
            <a:avLst/>
            <a:gdLst>
              <a:gd name="T0" fmla="*/ 0 w 950"/>
              <a:gd name="T1" fmla="*/ 0 h 202"/>
              <a:gd name="T2" fmla="*/ 2147483647 w 950"/>
              <a:gd name="T3" fmla="*/ 2147483647 h 202"/>
              <a:gd name="T4" fmla="*/ 0 60000 65536"/>
              <a:gd name="T5" fmla="*/ 0 60000 65536"/>
              <a:gd name="T6" fmla="*/ 0 w 950"/>
              <a:gd name="T7" fmla="*/ 0 h 202"/>
              <a:gd name="T8" fmla="*/ 950 w 950"/>
              <a:gd name="T9" fmla="*/ 202 h 202"/>
            </a:gdLst>
            <a:ahLst/>
            <a:cxnLst>
              <a:cxn ang="T4">
                <a:pos x="T0" y="T1"/>
              </a:cxn>
              <a:cxn ang="T5">
                <a:pos x="T2" y="T3"/>
              </a:cxn>
            </a:cxnLst>
            <a:rect l="T6" t="T7" r="T8" b="T9"/>
            <a:pathLst>
              <a:path w="950" h="202">
                <a:moveTo>
                  <a:pt x="0" y="0"/>
                </a:moveTo>
                <a:lnTo>
                  <a:pt x="950" y="202"/>
                </a:lnTo>
              </a:path>
            </a:pathLst>
          </a:cu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lIns="92075" tIns="46038" rIns="92075" bIns="46038" anchor="ctr">
            <a:spAutoFit/>
          </a:bodyPr>
          <a:lstStyle/>
          <a:p>
            <a:endParaRPr lang="en-US"/>
          </a:p>
        </p:txBody>
      </p:sp>
      <p:sp>
        <p:nvSpPr>
          <p:cNvPr id="18442" name="Freeform 102"/>
          <p:cNvSpPr>
            <a:spLocks/>
          </p:cNvSpPr>
          <p:nvPr/>
        </p:nvSpPr>
        <p:spPr bwMode="auto">
          <a:xfrm>
            <a:off x="5715000" y="2514600"/>
            <a:ext cx="1082675" cy="533400"/>
          </a:xfrm>
          <a:custGeom>
            <a:avLst/>
            <a:gdLst>
              <a:gd name="T0" fmla="*/ 0 w 826"/>
              <a:gd name="T1" fmla="*/ 2147483647 h 399"/>
              <a:gd name="T2" fmla="*/ 2147483647 w 826"/>
              <a:gd name="T3" fmla="*/ 0 h 399"/>
              <a:gd name="T4" fmla="*/ 0 60000 65536"/>
              <a:gd name="T5" fmla="*/ 0 60000 65536"/>
              <a:gd name="T6" fmla="*/ 0 w 826"/>
              <a:gd name="T7" fmla="*/ 0 h 399"/>
              <a:gd name="T8" fmla="*/ 826 w 826"/>
              <a:gd name="T9" fmla="*/ 399 h 399"/>
            </a:gdLst>
            <a:ahLst/>
            <a:cxnLst>
              <a:cxn ang="T4">
                <a:pos x="T0" y="T1"/>
              </a:cxn>
              <a:cxn ang="T5">
                <a:pos x="T2" y="T3"/>
              </a:cxn>
            </a:cxnLst>
            <a:rect l="T6" t="T7" r="T8" b="T9"/>
            <a:pathLst>
              <a:path w="826" h="399">
                <a:moveTo>
                  <a:pt x="0" y="399"/>
                </a:moveTo>
                <a:lnTo>
                  <a:pt x="826" y="0"/>
                </a:lnTo>
              </a:path>
            </a:pathLst>
          </a:cu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lIns="92075" tIns="46038" rIns="92075" bIns="46038" anchor="ctr">
            <a:spAutoFit/>
          </a:bodyPr>
          <a:lstStyle/>
          <a:p>
            <a:endParaRPr lang="en-US"/>
          </a:p>
        </p:txBody>
      </p:sp>
      <p:sp>
        <p:nvSpPr>
          <p:cNvPr id="18443" name="Freeform 103"/>
          <p:cNvSpPr>
            <a:spLocks/>
          </p:cNvSpPr>
          <p:nvPr/>
        </p:nvSpPr>
        <p:spPr bwMode="auto">
          <a:xfrm>
            <a:off x="2819400" y="3048000"/>
            <a:ext cx="774700" cy="404813"/>
          </a:xfrm>
          <a:custGeom>
            <a:avLst/>
            <a:gdLst>
              <a:gd name="T0" fmla="*/ 2147483647 w 920"/>
              <a:gd name="T1" fmla="*/ 2147483647 h 201"/>
              <a:gd name="T2" fmla="*/ 0 w 920"/>
              <a:gd name="T3" fmla="*/ 0 h 201"/>
              <a:gd name="T4" fmla="*/ 0 60000 65536"/>
              <a:gd name="T5" fmla="*/ 0 60000 65536"/>
              <a:gd name="T6" fmla="*/ 0 w 920"/>
              <a:gd name="T7" fmla="*/ 0 h 201"/>
              <a:gd name="T8" fmla="*/ 920 w 920"/>
              <a:gd name="T9" fmla="*/ 201 h 201"/>
            </a:gdLst>
            <a:ahLst/>
            <a:cxnLst>
              <a:cxn ang="T4">
                <a:pos x="T0" y="T1"/>
              </a:cxn>
              <a:cxn ang="T5">
                <a:pos x="T2" y="T3"/>
              </a:cxn>
            </a:cxnLst>
            <a:rect l="T6" t="T7" r="T8" b="T9"/>
            <a:pathLst>
              <a:path w="920" h="201">
                <a:moveTo>
                  <a:pt x="920" y="201"/>
                </a:moveTo>
                <a:lnTo>
                  <a:pt x="0" y="0"/>
                </a:lnTo>
              </a:path>
            </a:pathLst>
          </a:cu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lIns="92075" tIns="46038" rIns="92075" bIns="46038" anchor="ctr">
            <a:spAutoFit/>
          </a:bodyPr>
          <a:lstStyle/>
          <a:p>
            <a:endParaRPr lang="en-US"/>
          </a:p>
        </p:txBody>
      </p:sp>
      <p:sp>
        <p:nvSpPr>
          <p:cNvPr id="18444" name="Rectangle 104"/>
          <p:cNvSpPr>
            <a:spLocks noChangeArrowheads="1"/>
          </p:cNvSpPr>
          <p:nvPr/>
        </p:nvSpPr>
        <p:spPr bwMode="auto">
          <a:xfrm>
            <a:off x="3810694" y="4730223"/>
            <a:ext cx="1249561"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algn="ctr" eaLnBrk="1" hangingPunct="1"/>
            <a:r>
              <a:rPr lang="en-GB" dirty="0" smtClean="0">
                <a:latin typeface="Arial Unicode MS" charset="0"/>
              </a:rPr>
              <a:t>Host scan</a:t>
            </a:r>
            <a:endParaRPr lang="en-GB" dirty="0">
              <a:latin typeface="Arial Unicode MS" charset="0"/>
            </a:endParaRPr>
          </a:p>
          <a:p>
            <a:pPr algn="ctr" eaLnBrk="1" hangingPunct="1"/>
            <a:r>
              <a:rPr lang="en-GB" dirty="0">
                <a:latin typeface="Arial Unicode MS" charset="0"/>
              </a:rPr>
              <a:t>reports</a:t>
            </a:r>
            <a:endParaRPr lang="en-US" dirty="0">
              <a:latin typeface="Arial Unicode MS" charset="0"/>
            </a:endParaRPr>
          </a:p>
        </p:txBody>
      </p:sp>
      <p:sp>
        <p:nvSpPr>
          <p:cNvPr id="18445" name="Rectangle 105"/>
          <p:cNvSpPr>
            <a:spLocks noChangeArrowheads="1"/>
          </p:cNvSpPr>
          <p:nvPr/>
        </p:nvSpPr>
        <p:spPr bwMode="auto">
          <a:xfrm>
            <a:off x="347138" y="3875394"/>
            <a:ext cx="2481268" cy="64633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GB" dirty="0">
                <a:latin typeface="Arial Unicode MS" charset="0"/>
              </a:rPr>
              <a:t>Network </a:t>
            </a:r>
            <a:r>
              <a:rPr lang="en-GB" dirty="0" smtClean="0">
                <a:latin typeface="Arial Unicode MS" charset="0"/>
              </a:rPr>
              <a:t>configuration,</a:t>
            </a:r>
          </a:p>
          <a:p>
            <a:pPr eaLnBrk="1" hangingPunct="1"/>
            <a:r>
              <a:rPr lang="en-GB" dirty="0" smtClean="0">
                <a:latin typeface="Arial Unicode MS" charset="0"/>
              </a:rPr>
              <a:t>Server logs, etc.</a:t>
            </a:r>
            <a:endParaRPr lang="en-GB" dirty="0">
              <a:latin typeface="Arial Unicode MS" charset="0"/>
            </a:endParaRPr>
          </a:p>
        </p:txBody>
      </p:sp>
      <p:sp>
        <p:nvSpPr>
          <p:cNvPr id="18446" name="Freeform 106"/>
          <p:cNvSpPr>
            <a:spLocks/>
          </p:cNvSpPr>
          <p:nvPr/>
        </p:nvSpPr>
        <p:spPr bwMode="auto">
          <a:xfrm>
            <a:off x="2209800" y="3962400"/>
            <a:ext cx="1447800" cy="785813"/>
          </a:xfrm>
          <a:custGeom>
            <a:avLst/>
            <a:gdLst>
              <a:gd name="T0" fmla="*/ 2147483647 w 972"/>
              <a:gd name="T1" fmla="*/ 0 h 435"/>
              <a:gd name="T2" fmla="*/ 0 w 972"/>
              <a:gd name="T3" fmla="*/ 2147483647 h 435"/>
              <a:gd name="T4" fmla="*/ 0 60000 65536"/>
              <a:gd name="T5" fmla="*/ 0 60000 65536"/>
              <a:gd name="T6" fmla="*/ 0 w 972"/>
              <a:gd name="T7" fmla="*/ 0 h 435"/>
              <a:gd name="T8" fmla="*/ 972 w 972"/>
              <a:gd name="T9" fmla="*/ 435 h 435"/>
            </a:gdLst>
            <a:ahLst/>
            <a:cxnLst>
              <a:cxn ang="T4">
                <a:pos x="T0" y="T1"/>
              </a:cxn>
              <a:cxn ang="T5">
                <a:pos x="T2" y="T3"/>
              </a:cxn>
            </a:cxnLst>
            <a:rect l="T6" t="T7" r="T8" b="T9"/>
            <a:pathLst>
              <a:path w="972" h="435">
                <a:moveTo>
                  <a:pt x="972" y="0"/>
                </a:moveTo>
                <a:lnTo>
                  <a:pt x="0" y="435"/>
                </a:lnTo>
              </a:path>
            </a:pathLst>
          </a:cu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lIns="92075" tIns="46038" rIns="92075" bIns="46038" anchor="ctr">
            <a:spAutoFit/>
          </a:bodyPr>
          <a:lstStyle/>
          <a:p>
            <a:endParaRPr lang="en-US"/>
          </a:p>
        </p:txBody>
      </p:sp>
      <p:pic>
        <p:nvPicPr>
          <p:cNvPr id="18447" name="Picture 107" descr="BS00369_"/>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5800" y="4572000"/>
            <a:ext cx="1441450" cy="1049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143" name="Picture 109" descr="PE01487_"/>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2895600"/>
            <a:ext cx="2133600" cy="17192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8449" name="Picture 28" descr="snort.jpg"/>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19138" y="1600200"/>
            <a:ext cx="3090862" cy="14478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8450" name="Rectangle 105"/>
          <p:cNvSpPr>
            <a:spLocks noChangeArrowheads="1"/>
          </p:cNvSpPr>
          <p:nvPr/>
        </p:nvSpPr>
        <p:spPr bwMode="auto">
          <a:xfrm>
            <a:off x="2057400" y="1447800"/>
            <a:ext cx="1198563" cy="3698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GB">
                <a:latin typeface="Arial Unicode MS" charset="0"/>
              </a:rPr>
              <a:t>IDS alerts</a:t>
            </a:r>
          </a:p>
        </p:txBody>
      </p:sp>
      <p:sp>
        <p:nvSpPr>
          <p:cNvPr id="18451" name="Rectangle 105"/>
          <p:cNvSpPr>
            <a:spLocks noChangeArrowheads="1"/>
          </p:cNvSpPr>
          <p:nvPr/>
        </p:nvSpPr>
        <p:spPr bwMode="auto">
          <a:xfrm>
            <a:off x="6281737" y="1230313"/>
            <a:ext cx="2481263" cy="3698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1" hangingPunct="1"/>
            <a:r>
              <a:rPr lang="en-GB" dirty="0">
                <a:latin typeface="Arial Unicode MS" charset="0"/>
              </a:rPr>
              <a:t>Users and data assets</a:t>
            </a:r>
          </a:p>
        </p:txBody>
      </p:sp>
      <p:sp>
        <p:nvSpPr>
          <p:cNvPr id="18452" name="Freeform 101"/>
          <p:cNvSpPr>
            <a:spLocks/>
          </p:cNvSpPr>
          <p:nvPr/>
        </p:nvSpPr>
        <p:spPr bwMode="auto">
          <a:xfrm>
            <a:off x="5181600" y="4572000"/>
            <a:ext cx="152400" cy="762000"/>
          </a:xfrm>
          <a:custGeom>
            <a:avLst/>
            <a:gdLst>
              <a:gd name="T0" fmla="*/ 0 w 950"/>
              <a:gd name="T1" fmla="*/ 0 h 202"/>
              <a:gd name="T2" fmla="*/ 2147483647 w 950"/>
              <a:gd name="T3" fmla="*/ 2147483647 h 202"/>
              <a:gd name="T4" fmla="*/ 0 60000 65536"/>
              <a:gd name="T5" fmla="*/ 0 60000 65536"/>
              <a:gd name="T6" fmla="*/ 0 w 950"/>
              <a:gd name="T7" fmla="*/ 0 h 202"/>
              <a:gd name="T8" fmla="*/ 950 w 950"/>
              <a:gd name="T9" fmla="*/ 202 h 202"/>
            </a:gdLst>
            <a:ahLst/>
            <a:cxnLst>
              <a:cxn ang="T4">
                <a:pos x="T0" y="T1"/>
              </a:cxn>
              <a:cxn ang="T5">
                <a:pos x="T2" y="T3"/>
              </a:cxn>
            </a:cxnLst>
            <a:rect l="T6" t="T7" r="T8" b="T9"/>
            <a:pathLst>
              <a:path w="950" h="202">
                <a:moveTo>
                  <a:pt x="0" y="0"/>
                </a:moveTo>
                <a:lnTo>
                  <a:pt x="950" y="202"/>
                </a:lnTo>
              </a:path>
            </a:pathLst>
          </a:custGeom>
          <a:noFill/>
          <a:ln w="38100">
            <a:solidFill>
              <a:srgbClr val="FF0000"/>
            </a:solidFill>
            <a:round/>
            <a:headEnd type="triangle" w="med" len="med"/>
            <a:tailEnd/>
          </a:ln>
          <a:extLst>
            <a:ext uri="{909E8E84-426E-40dd-AFC4-6F175D3DCCD1}">
              <a14:hiddenFill xmlns:a14="http://schemas.microsoft.com/office/drawing/2010/main" xmlns="">
                <a:solidFill>
                  <a:srgbClr val="FFFFFF"/>
                </a:solidFill>
              </a14:hiddenFill>
            </a:ext>
          </a:extLst>
        </p:spPr>
        <p:txBody>
          <a:bodyPr lIns="92075" tIns="46038" rIns="92075" bIns="46038" anchor="ctr">
            <a:spAutoFit/>
          </a:bodyPr>
          <a:lstStyle/>
          <a:p>
            <a:endParaRPr lang="en-US"/>
          </a:p>
        </p:txBody>
      </p:sp>
      <p:sp>
        <p:nvSpPr>
          <p:cNvPr id="105" name="TextBox 104"/>
          <p:cNvSpPr txBox="1"/>
          <p:nvPr/>
        </p:nvSpPr>
        <p:spPr>
          <a:xfrm>
            <a:off x="3886200" y="1676400"/>
            <a:ext cx="1828800" cy="584776"/>
          </a:xfrm>
          <a:prstGeom prst="rect">
            <a:avLst/>
          </a:prstGeom>
          <a:noFill/>
        </p:spPr>
        <p:txBody>
          <a:bodyPr wrap="square" rtlCol="0">
            <a:spAutoFit/>
          </a:bodyPr>
          <a:lstStyle/>
          <a:p>
            <a:r>
              <a:rPr lang="en-US" sz="3200" dirty="0" smtClean="0">
                <a:solidFill>
                  <a:srgbClr val="0000FF"/>
                </a:solidFill>
              </a:rPr>
              <a:t>Defender</a:t>
            </a:r>
            <a:endParaRPr lang="en-US" sz="3200" dirty="0">
              <a:solidFill>
                <a:srgbClr val="0000FF"/>
              </a:solidFill>
            </a:endParaRPr>
          </a:p>
        </p:txBody>
      </p:sp>
    </p:spTree>
    <p:extLst>
      <p:ext uri="{BB962C8B-B14F-4D97-AF65-F5344CB8AC3E}">
        <p14:creationId xmlns:p14="http://schemas.microsoft.com/office/powerpoint/2010/main" val="41274675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normAutofit fontScale="90000"/>
          </a:bodyPr>
          <a:lstStyle/>
          <a:p>
            <a:r>
              <a:rPr lang="en-US" dirty="0" smtClean="0">
                <a:latin typeface="Comic Sans MS"/>
                <a:cs typeface="Comic Sans MS"/>
              </a:rPr>
              <a:t>Tacit Knowledge and Automation</a:t>
            </a:r>
            <a:endParaRPr lang="en-US" dirty="0">
              <a:latin typeface="Comic Sans MS"/>
              <a:cs typeface="Comic Sans MS"/>
            </a:endParaRPr>
          </a:p>
        </p:txBody>
      </p:sp>
      <p:sp>
        <p:nvSpPr>
          <p:cNvPr id="4" name="Slide Number Placeholder 3"/>
          <p:cNvSpPr>
            <a:spLocks noGrp="1"/>
          </p:cNvSpPr>
          <p:nvPr>
            <p:ph type="sldNum" sz="quarter" idx="12"/>
          </p:nvPr>
        </p:nvSpPr>
        <p:spPr/>
        <p:txBody>
          <a:bodyPr/>
          <a:lstStyle/>
          <a:p>
            <a:fld id="{9CAEB40E-E5DE-F24E-8397-06AF5173C803}" type="slidenum">
              <a:rPr lang="en-US" smtClean="0"/>
              <a:pPr/>
              <a:t>13</a:t>
            </a:fld>
            <a:endParaRPr lang="en-US" dirty="0"/>
          </a:p>
        </p:txBody>
      </p:sp>
      <p:pic>
        <p:nvPicPr>
          <p:cNvPr id="5" name="Picture 4"/>
          <p:cNvPicPr>
            <a:picLocks noChangeAspect="1"/>
          </p:cNvPicPr>
          <p:nvPr/>
        </p:nvPicPr>
        <p:blipFill>
          <a:blip r:embed="rId3"/>
          <a:stretch>
            <a:fillRect/>
          </a:stretch>
        </p:blipFill>
        <p:spPr>
          <a:xfrm>
            <a:off x="1587500" y="1796134"/>
            <a:ext cx="2413000" cy="3035300"/>
          </a:xfrm>
          <a:prstGeom prst="rect">
            <a:avLst/>
          </a:prstGeom>
        </p:spPr>
      </p:pic>
      <p:pic>
        <p:nvPicPr>
          <p:cNvPr id="6" name="Picture 5" descr="alan-turing.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283199" y="1784039"/>
            <a:ext cx="2362200" cy="34067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7" name="TextBox 6"/>
          <p:cNvSpPr txBox="1"/>
          <p:nvPr/>
        </p:nvSpPr>
        <p:spPr>
          <a:xfrm>
            <a:off x="1415138" y="4971141"/>
            <a:ext cx="2927048" cy="369332"/>
          </a:xfrm>
          <a:prstGeom prst="rect">
            <a:avLst/>
          </a:prstGeom>
          <a:noFill/>
        </p:spPr>
        <p:txBody>
          <a:bodyPr wrap="square" rtlCol="0">
            <a:spAutoFit/>
          </a:bodyPr>
          <a:lstStyle/>
          <a:p>
            <a:r>
              <a:rPr lang="en-US" dirty="0" smtClean="0"/>
              <a:t>Michael Polanyi (1891-1976)</a:t>
            </a:r>
            <a:endParaRPr lang="en-US" dirty="0"/>
          </a:p>
        </p:txBody>
      </p:sp>
      <p:sp>
        <p:nvSpPr>
          <p:cNvPr id="8" name="TextBox 7"/>
          <p:cNvSpPr txBox="1"/>
          <p:nvPr/>
        </p:nvSpPr>
        <p:spPr>
          <a:xfrm>
            <a:off x="5077581" y="5377536"/>
            <a:ext cx="2927048" cy="369332"/>
          </a:xfrm>
          <a:prstGeom prst="rect">
            <a:avLst/>
          </a:prstGeom>
          <a:noFill/>
        </p:spPr>
        <p:txBody>
          <a:bodyPr wrap="square" rtlCol="0">
            <a:spAutoFit/>
          </a:bodyPr>
          <a:lstStyle/>
          <a:p>
            <a:pPr algn="ctr"/>
            <a:r>
              <a:rPr lang="en-US" dirty="0" smtClean="0"/>
              <a:t>Alan Turing (1912-1954)</a:t>
            </a:r>
            <a:endParaRPr lang="en-US" dirty="0"/>
          </a:p>
        </p:txBody>
      </p:sp>
      <p:sp>
        <p:nvSpPr>
          <p:cNvPr id="10" name="Rectangle 9"/>
          <p:cNvSpPr/>
          <p:nvPr/>
        </p:nvSpPr>
        <p:spPr>
          <a:xfrm>
            <a:off x="612915" y="5583151"/>
            <a:ext cx="4589017" cy="615553"/>
          </a:xfrm>
          <a:prstGeom prst="rect">
            <a:avLst/>
          </a:prstGeom>
        </p:spPr>
        <p:txBody>
          <a:bodyPr wrap="none">
            <a:spAutoFit/>
          </a:bodyPr>
          <a:lstStyle/>
          <a:p>
            <a:r>
              <a:rPr lang="en-US" dirty="0" smtClean="0">
                <a:solidFill>
                  <a:srgbClr val="0000FF"/>
                </a:solidFill>
                <a:latin typeface="Comic Sans MS Bold"/>
                <a:cs typeface="Comic Sans MS Bold"/>
              </a:rPr>
              <a:t>“We </a:t>
            </a:r>
            <a:r>
              <a:rPr lang="en-US" dirty="0">
                <a:solidFill>
                  <a:srgbClr val="0000FF"/>
                </a:solidFill>
                <a:latin typeface="Comic Sans MS Bold"/>
                <a:cs typeface="Comic Sans MS Bold"/>
              </a:rPr>
              <a:t>can know more than we can </a:t>
            </a:r>
            <a:r>
              <a:rPr lang="en-US" dirty="0" smtClean="0">
                <a:solidFill>
                  <a:srgbClr val="0000FF"/>
                </a:solidFill>
                <a:latin typeface="Comic Sans MS Bold"/>
                <a:cs typeface="Comic Sans MS Bold"/>
              </a:rPr>
              <a:t>tell.”</a:t>
            </a:r>
          </a:p>
          <a:p>
            <a:r>
              <a:rPr lang="en-US" sz="1600" dirty="0" smtClean="0">
                <a:cs typeface="Comic Sans MS Bold"/>
              </a:rPr>
              <a:t>                Michael </a:t>
            </a:r>
            <a:r>
              <a:rPr lang="en-US" sz="1600" dirty="0">
                <a:cs typeface="Comic Sans MS Bold"/>
              </a:rPr>
              <a:t>Polanyi. </a:t>
            </a:r>
            <a:r>
              <a:rPr lang="en-US" sz="1600" i="1" dirty="0">
                <a:cs typeface="Comic Sans MS Bold"/>
              </a:rPr>
              <a:t>The Tacit Dimension</a:t>
            </a:r>
            <a:r>
              <a:rPr lang="en-US" sz="1600" dirty="0">
                <a:cs typeface="Comic Sans MS Bold"/>
              </a:rPr>
              <a:t>. 1966.</a:t>
            </a:r>
          </a:p>
        </p:txBody>
      </p:sp>
    </p:spTree>
    <p:extLst>
      <p:ext uri="{BB962C8B-B14F-4D97-AF65-F5344CB8AC3E}">
        <p14:creationId xmlns:p14="http://schemas.microsoft.com/office/powerpoint/2010/main" val="280489694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 for Cyber Defense</a:t>
            </a:r>
            <a:endParaRPr lang="en-US" dirty="0"/>
          </a:p>
        </p:txBody>
      </p:sp>
      <p:sp>
        <p:nvSpPr>
          <p:cNvPr id="3" name="Content Placeholder 2"/>
          <p:cNvSpPr>
            <a:spLocks noGrp="1"/>
          </p:cNvSpPr>
          <p:nvPr>
            <p:ph idx="1"/>
          </p:nvPr>
        </p:nvSpPr>
        <p:spPr/>
        <p:txBody>
          <a:bodyPr/>
          <a:lstStyle/>
          <a:p>
            <a:r>
              <a:rPr lang="en-US" dirty="0" smtClean="0"/>
              <a:t>We have to learn it by doing it</a:t>
            </a:r>
          </a:p>
          <a:p>
            <a:endParaRPr lang="en-US" dirty="0"/>
          </a:p>
          <a:p>
            <a:r>
              <a:rPr lang="en-US" dirty="0" smtClean="0"/>
              <a:t>We can only improve the tools if we know how human defenders work in the trenches</a:t>
            </a:r>
          </a:p>
          <a:p>
            <a:endParaRPr lang="en-US" dirty="0"/>
          </a:p>
          <a:p>
            <a:endParaRPr lang="en-US" dirty="0"/>
          </a:p>
        </p:txBody>
      </p:sp>
    </p:spTree>
    <p:extLst>
      <p:ext uri="{BB962C8B-B14F-4D97-AF65-F5344CB8AC3E}">
        <p14:creationId xmlns:p14="http://schemas.microsoft.com/office/powerpoint/2010/main" val="12214648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Relevant topics to cover in this course</a:t>
            </a:r>
            <a:endParaRPr lang="en-US" dirty="0"/>
          </a:p>
        </p:txBody>
      </p:sp>
      <p:sp>
        <p:nvSpPr>
          <p:cNvPr id="3" name="Content Placeholder 2"/>
          <p:cNvSpPr>
            <a:spLocks noGrp="1"/>
          </p:cNvSpPr>
          <p:nvPr>
            <p:ph idx="1"/>
          </p:nvPr>
        </p:nvSpPr>
        <p:spPr/>
        <p:txBody>
          <a:bodyPr/>
          <a:lstStyle/>
          <a:p>
            <a:r>
              <a:rPr lang="en-US" dirty="0" smtClean="0"/>
              <a:t>Firewalls</a:t>
            </a:r>
          </a:p>
          <a:p>
            <a:r>
              <a:rPr lang="en-US" dirty="0"/>
              <a:t>Intrusion detection </a:t>
            </a:r>
            <a:r>
              <a:rPr lang="en-US" dirty="0" smtClean="0"/>
              <a:t>systems</a:t>
            </a:r>
          </a:p>
          <a:p>
            <a:r>
              <a:rPr lang="en-US" dirty="0" smtClean="0"/>
              <a:t>Security Information and </a:t>
            </a:r>
            <a:r>
              <a:rPr lang="en-US" dirty="0"/>
              <a:t>Event </a:t>
            </a:r>
            <a:r>
              <a:rPr lang="en-US" dirty="0" smtClean="0"/>
              <a:t>Management System (SIEM)</a:t>
            </a:r>
          </a:p>
          <a:p>
            <a:r>
              <a:rPr lang="en-US" dirty="0"/>
              <a:t>Incident response and </a:t>
            </a:r>
            <a:r>
              <a:rPr lang="en-US" dirty="0" smtClean="0"/>
              <a:t>analytics </a:t>
            </a:r>
          </a:p>
          <a:p>
            <a:r>
              <a:rPr lang="en-US" dirty="0"/>
              <a:t>Network forensics </a:t>
            </a:r>
            <a:endParaRPr lang="en-US" dirty="0" smtClean="0"/>
          </a:p>
        </p:txBody>
      </p:sp>
    </p:spTree>
    <p:extLst>
      <p:ext uri="{BB962C8B-B14F-4D97-AF65-F5344CB8AC3E}">
        <p14:creationId xmlns:p14="http://schemas.microsoft.com/office/powerpoint/2010/main" val="19609044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Structure</a:t>
            </a:r>
            <a:endParaRPr lang="en-US" dirty="0"/>
          </a:p>
        </p:txBody>
      </p:sp>
      <p:sp>
        <p:nvSpPr>
          <p:cNvPr id="3" name="Content Placeholder 2"/>
          <p:cNvSpPr>
            <a:spLocks noGrp="1"/>
          </p:cNvSpPr>
          <p:nvPr>
            <p:ph idx="1"/>
          </p:nvPr>
        </p:nvSpPr>
        <p:spPr/>
        <p:txBody>
          <a:bodyPr>
            <a:normAutofit fontScale="85000" lnSpcReduction="20000"/>
          </a:bodyPr>
          <a:lstStyle/>
          <a:p>
            <a:r>
              <a:rPr lang="en-US" dirty="0" smtClean="0"/>
              <a:t>Lectures and Labs</a:t>
            </a:r>
          </a:p>
          <a:p>
            <a:pPr lvl="1"/>
            <a:r>
              <a:rPr lang="en-US" dirty="0" smtClean="0"/>
              <a:t>Attendance is mandatory</a:t>
            </a:r>
          </a:p>
          <a:p>
            <a:pPr lvl="1"/>
            <a:r>
              <a:rPr lang="en-US" dirty="0" smtClean="0"/>
              <a:t>Laptop is </a:t>
            </a:r>
            <a:r>
              <a:rPr lang="en-US" dirty="0" smtClean="0"/>
              <a:t>required</a:t>
            </a:r>
            <a:endParaRPr lang="en-US" dirty="0" smtClean="0"/>
          </a:p>
          <a:p>
            <a:endParaRPr lang="en-US" dirty="0"/>
          </a:p>
          <a:p>
            <a:r>
              <a:rPr lang="en-US" dirty="0" smtClean="0"/>
              <a:t>Assignments</a:t>
            </a:r>
          </a:p>
          <a:p>
            <a:pPr lvl="1"/>
            <a:r>
              <a:rPr lang="en-US" dirty="0" smtClean="0"/>
              <a:t>Will be given out periodically to help you practice</a:t>
            </a:r>
          </a:p>
          <a:p>
            <a:pPr lvl="1"/>
            <a:r>
              <a:rPr lang="en-US" dirty="0" smtClean="0"/>
              <a:t>You will be given VPN access to the infrastructure</a:t>
            </a:r>
          </a:p>
          <a:p>
            <a:endParaRPr lang="en-US" dirty="0"/>
          </a:p>
          <a:p>
            <a:r>
              <a:rPr lang="en-US" dirty="0" smtClean="0"/>
              <a:t>Projects</a:t>
            </a:r>
          </a:p>
          <a:p>
            <a:pPr lvl="1"/>
            <a:r>
              <a:rPr lang="en-US" dirty="0" smtClean="0"/>
              <a:t>There will be one or more larger-scale assignments that help cultivate comprehensive skills</a:t>
            </a:r>
          </a:p>
        </p:txBody>
      </p:sp>
    </p:spTree>
    <p:extLst>
      <p:ext uri="{BB962C8B-B14F-4D97-AF65-F5344CB8AC3E}">
        <p14:creationId xmlns:p14="http://schemas.microsoft.com/office/powerpoint/2010/main" val="280568507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Grade Calculation</a:t>
            </a:r>
            <a:endParaRPr lang="en-US" dirty="0"/>
          </a:p>
        </p:txBody>
      </p:sp>
      <p:sp>
        <p:nvSpPr>
          <p:cNvPr id="3" name="Content Placeholder 2"/>
          <p:cNvSpPr>
            <a:spLocks noGrp="1"/>
          </p:cNvSpPr>
          <p:nvPr>
            <p:ph idx="1"/>
          </p:nvPr>
        </p:nvSpPr>
        <p:spPr>
          <a:xfrm>
            <a:off x="457200" y="1600200"/>
            <a:ext cx="8382000" cy="4525963"/>
          </a:xfrm>
        </p:spPr>
        <p:txBody>
          <a:bodyPr/>
          <a:lstStyle/>
          <a:p>
            <a:pPr algn="just"/>
            <a:r>
              <a:rPr lang="en-US" dirty="0" smtClean="0"/>
              <a:t>20% - Attendance and doing the class activities </a:t>
            </a:r>
          </a:p>
          <a:p>
            <a:pPr algn="just"/>
            <a:r>
              <a:rPr lang="en-US" dirty="0" smtClean="0"/>
              <a:t>60% - Assignments</a:t>
            </a:r>
          </a:p>
          <a:p>
            <a:pPr algn="just"/>
            <a:r>
              <a:rPr lang="en-US" dirty="0" smtClean="0"/>
              <a:t>20% - Projects</a:t>
            </a:r>
            <a:endParaRPr lang="en-US" dirty="0"/>
          </a:p>
          <a:p>
            <a:pPr algn="just"/>
            <a:endParaRPr lang="en-US" dirty="0"/>
          </a:p>
          <a:p>
            <a:pPr algn="just"/>
            <a:r>
              <a:rPr lang="en-US" dirty="0" smtClean="0"/>
              <a:t>Grading schemes </a:t>
            </a:r>
            <a:r>
              <a:rPr lang="en-US" dirty="0" smtClean="0"/>
              <a:t>for letter grades will be determined at the end of the semester</a:t>
            </a:r>
          </a:p>
        </p:txBody>
      </p:sp>
    </p:spTree>
    <p:extLst>
      <p:ext uri="{BB962C8B-B14F-4D97-AF65-F5344CB8AC3E}">
        <p14:creationId xmlns:p14="http://schemas.microsoft.com/office/powerpoint/2010/main" val="31248015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We </a:t>
            </a:r>
            <a:r>
              <a:rPr lang="en-US" dirty="0"/>
              <a:t>S</a:t>
            </a:r>
            <a:r>
              <a:rPr lang="en-US" dirty="0" smtClean="0"/>
              <a:t>hould Not </a:t>
            </a:r>
            <a:r>
              <a:rPr lang="en-US" dirty="0" smtClean="0">
                <a:solidFill>
                  <a:srgbClr val="FF0000"/>
                </a:solidFill>
              </a:rPr>
              <a:t>Be</a:t>
            </a:r>
            <a:r>
              <a:rPr lang="en-US" dirty="0" smtClean="0"/>
              <a:t> Attackers</a:t>
            </a:r>
            <a:endParaRPr lang="en-US" dirty="0"/>
          </a:p>
        </p:txBody>
      </p:sp>
      <p:sp>
        <p:nvSpPr>
          <p:cNvPr id="3" name="Content Placeholder 2"/>
          <p:cNvSpPr>
            <a:spLocks noGrp="1"/>
          </p:cNvSpPr>
          <p:nvPr>
            <p:ph idx="1"/>
          </p:nvPr>
        </p:nvSpPr>
        <p:spPr/>
        <p:txBody>
          <a:bodyPr>
            <a:normAutofit fontScale="77500" lnSpcReduction="20000"/>
          </a:bodyPr>
          <a:lstStyle/>
          <a:p>
            <a:pPr>
              <a:lnSpc>
                <a:spcPct val="150000"/>
              </a:lnSpc>
            </a:pPr>
            <a:r>
              <a:rPr lang="en-US" sz="3000" dirty="0"/>
              <a:t>It is illegal:</a:t>
            </a:r>
          </a:p>
          <a:p>
            <a:pPr lvl="1">
              <a:lnSpc>
                <a:spcPct val="150000"/>
              </a:lnSpc>
            </a:pPr>
            <a:r>
              <a:rPr lang="en-US" sz="2600" dirty="0"/>
              <a:t>United States Code, Title 18, Section 1030 (and others)</a:t>
            </a:r>
          </a:p>
          <a:p>
            <a:pPr lvl="1">
              <a:lnSpc>
                <a:spcPct val="150000"/>
              </a:lnSpc>
            </a:pPr>
            <a:r>
              <a:rPr lang="en-US" sz="2600" dirty="0"/>
              <a:t>USA Patriot Act, Homeland Security Act, PROTECT Act</a:t>
            </a:r>
          </a:p>
          <a:p>
            <a:pPr lvl="1">
              <a:lnSpc>
                <a:spcPct val="150000"/>
              </a:lnSpc>
            </a:pPr>
            <a:r>
              <a:rPr lang="en-US" sz="2700" dirty="0" smtClean="0">
                <a:hlinkClick r:id="rId3"/>
              </a:rPr>
              <a:t>www.cybercrime.gov</a:t>
            </a:r>
            <a:endParaRPr lang="en-US" sz="2700" dirty="0" smtClean="0"/>
          </a:p>
          <a:p>
            <a:pPr lvl="1">
              <a:lnSpc>
                <a:spcPct val="150000"/>
              </a:lnSpc>
            </a:pPr>
            <a:r>
              <a:rPr lang="is-IS" sz="2700" dirty="0" smtClean="0">
                <a:hlinkClick r:id="rId4"/>
              </a:rPr>
              <a:t>Computer and Information Ethics</a:t>
            </a:r>
            <a:endParaRPr lang="en-US" sz="2700" dirty="0"/>
          </a:p>
          <a:p>
            <a:pPr>
              <a:lnSpc>
                <a:spcPct val="150000"/>
              </a:lnSpc>
            </a:pPr>
            <a:r>
              <a:rPr lang="en-US" sz="3000" dirty="0" smtClean="0"/>
              <a:t>In other words:</a:t>
            </a:r>
            <a:endParaRPr lang="en-US" sz="3000" dirty="0"/>
          </a:p>
          <a:p>
            <a:pPr lvl="1">
              <a:lnSpc>
                <a:spcPct val="150000"/>
              </a:lnSpc>
            </a:pPr>
            <a:r>
              <a:rPr lang="en-US" sz="2600" b="1" dirty="0"/>
              <a:t>Unauthorized access </a:t>
            </a:r>
            <a:r>
              <a:rPr lang="en-US" sz="2600" dirty="0"/>
              <a:t>or </a:t>
            </a:r>
            <a:r>
              <a:rPr lang="en-US" sz="2600" b="1" dirty="0"/>
              <a:t>use of a computer or network</a:t>
            </a:r>
            <a:r>
              <a:rPr lang="en-US" sz="2600" dirty="0"/>
              <a:t> system is </a:t>
            </a:r>
            <a:r>
              <a:rPr lang="en-US" sz="2600" b="1" dirty="0"/>
              <a:t>illegal</a:t>
            </a:r>
          </a:p>
          <a:p>
            <a:pPr lvl="1">
              <a:lnSpc>
                <a:spcPct val="150000"/>
              </a:lnSpc>
            </a:pPr>
            <a:r>
              <a:rPr lang="en-US" sz="2600" b="1" dirty="0"/>
              <a:t>Unintentional attacks </a:t>
            </a:r>
            <a:r>
              <a:rPr lang="en-US" sz="2600" dirty="0"/>
              <a:t>are </a:t>
            </a:r>
            <a:r>
              <a:rPr lang="en-US" sz="2600" dirty="0" smtClean="0"/>
              <a:t>also </a:t>
            </a:r>
            <a:r>
              <a:rPr lang="en-US" sz="2600" b="1" dirty="0" smtClean="0"/>
              <a:t>illegal </a:t>
            </a:r>
            <a:endParaRPr lang="en-US" b="1" dirty="0"/>
          </a:p>
        </p:txBody>
      </p:sp>
      <p:pic>
        <p:nvPicPr>
          <p:cNvPr id="6146" name="Picture 2" descr="http://im.glogster.com/media/1/4/94/45/4944509.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67600" y="5154586"/>
            <a:ext cx="1110449" cy="132241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80516157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Penetration Testing</a:t>
            </a:r>
            <a:endParaRPr lang="en-US" dirty="0"/>
          </a:p>
        </p:txBody>
      </p:sp>
      <p:sp>
        <p:nvSpPr>
          <p:cNvPr id="3" name="Content Placeholder 2"/>
          <p:cNvSpPr>
            <a:spLocks noGrp="1"/>
          </p:cNvSpPr>
          <p:nvPr>
            <p:ph idx="1"/>
          </p:nvPr>
        </p:nvSpPr>
        <p:spPr/>
        <p:txBody>
          <a:bodyPr>
            <a:normAutofit/>
          </a:bodyPr>
          <a:lstStyle/>
          <a:p>
            <a:pPr marL="609600" indent="-609600" algn="just">
              <a:lnSpc>
                <a:spcPct val="150000"/>
              </a:lnSpc>
            </a:pPr>
            <a:r>
              <a:rPr lang="en-US" sz="2800" dirty="0"/>
              <a:t>In </a:t>
            </a:r>
            <a:r>
              <a:rPr lang="en-US" sz="2800" dirty="0" smtClean="0"/>
              <a:t>the course </a:t>
            </a:r>
            <a:r>
              <a:rPr lang="en-US" sz="2800" b="1" dirty="0" smtClean="0"/>
              <a:t>we are NOT attackers</a:t>
            </a:r>
          </a:p>
          <a:p>
            <a:pPr marL="609600" indent="-609600" algn="just">
              <a:lnSpc>
                <a:spcPct val="150000"/>
              </a:lnSpc>
            </a:pPr>
            <a:endParaRPr lang="en-US" sz="2800" b="1" dirty="0" smtClean="0"/>
          </a:p>
          <a:p>
            <a:pPr marL="609600" indent="-609600" algn="just"/>
            <a:r>
              <a:rPr lang="en-US" sz="2800" dirty="0" smtClean="0"/>
              <a:t>We are </a:t>
            </a:r>
            <a:r>
              <a:rPr lang="en-US" sz="2800" b="1" dirty="0" smtClean="0"/>
              <a:t>allowed to perform security/penetration testing only in the lab</a:t>
            </a:r>
            <a:r>
              <a:rPr lang="en-US" sz="2800" dirty="0" smtClean="0"/>
              <a:t>:</a:t>
            </a:r>
            <a:endParaRPr lang="en-US" sz="2800" dirty="0"/>
          </a:p>
          <a:p>
            <a:pPr marL="990600" lvl="1" indent="-533400" algn="just">
              <a:lnSpc>
                <a:spcPct val="150000"/>
              </a:lnSpc>
            </a:pPr>
            <a:r>
              <a:rPr lang="en-US" sz="2400" dirty="0" smtClean="0"/>
              <a:t>The </a:t>
            </a:r>
            <a:r>
              <a:rPr lang="en-US" sz="2400" dirty="0"/>
              <a:t>owner of the </a:t>
            </a:r>
            <a:r>
              <a:rPr lang="en-US" sz="2400" dirty="0" smtClean="0"/>
              <a:t>machines </a:t>
            </a:r>
            <a:r>
              <a:rPr lang="en-US" sz="2400" dirty="0"/>
              <a:t>authorizes security testing by </a:t>
            </a:r>
            <a:r>
              <a:rPr lang="en-US" sz="2400" dirty="0" smtClean="0"/>
              <a:t>members of the class on the lab machines</a:t>
            </a:r>
            <a:endParaRPr lang="en-US" sz="2400" dirty="0"/>
          </a:p>
          <a:p>
            <a:pPr marL="990600" lvl="1" indent="-533400" algn="just">
              <a:lnSpc>
                <a:spcPct val="150000"/>
              </a:lnSpc>
            </a:pPr>
            <a:r>
              <a:rPr lang="en-US" sz="2400" dirty="0"/>
              <a:t>The </a:t>
            </a:r>
            <a:r>
              <a:rPr lang="en-US" sz="2400" dirty="0" smtClean="0"/>
              <a:t>systems </a:t>
            </a:r>
            <a:r>
              <a:rPr lang="en-US" sz="2400" dirty="0"/>
              <a:t>being tested  </a:t>
            </a:r>
            <a:r>
              <a:rPr lang="en-US" sz="2400" dirty="0" smtClean="0"/>
              <a:t>do not contain sensitive </a:t>
            </a:r>
            <a:r>
              <a:rPr lang="en-US" sz="2400" dirty="0"/>
              <a:t>data</a:t>
            </a:r>
          </a:p>
          <a:p>
            <a:endParaRPr lang="en-US" dirty="0"/>
          </a:p>
        </p:txBody>
      </p:sp>
    </p:spTree>
    <p:extLst>
      <p:ext uri="{BB962C8B-B14F-4D97-AF65-F5344CB8AC3E}">
        <p14:creationId xmlns:p14="http://schemas.microsoft.com/office/powerpoint/2010/main" val="1069615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Course About?</a:t>
            </a:r>
            <a:endParaRPr lang="en-US" dirty="0"/>
          </a:p>
        </p:txBody>
      </p:sp>
      <p:sp>
        <p:nvSpPr>
          <p:cNvPr id="3" name="Content Placeholder 2"/>
          <p:cNvSpPr>
            <a:spLocks noGrp="1"/>
          </p:cNvSpPr>
          <p:nvPr>
            <p:ph idx="1"/>
          </p:nvPr>
        </p:nvSpPr>
        <p:spPr/>
        <p:txBody>
          <a:bodyPr>
            <a:normAutofit/>
          </a:bodyPr>
          <a:lstStyle/>
          <a:p>
            <a:r>
              <a:rPr lang="en-US" dirty="0" smtClean="0"/>
              <a:t>Goals of this course:</a:t>
            </a:r>
          </a:p>
          <a:p>
            <a:pPr lvl="1"/>
            <a:r>
              <a:rPr lang="en-US" dirty="0" smtClean="0"/>
              <a:t>Learn basic </a:t>
            </a:r>
            <a:r>
              <a:rPr lang="en-US" dirty="0" err="1" smtClean="0"/>
              <a:t>cybersecurity</a:t>
            </a:r>
            <a:r>
              <a:rPr lang="en-US" dirty="0" smtClean="0"/>
              <a:t> knowledge (on both offense and defense side) through hands-on exercises</a:t>
            </a:r>
            <a:endParaRPr lang="en-US" dirty="0"/>
          </a:p>
          <a:p>
            <a:pPr lvl="1"/>
            <a:r>
              <a:rPr lang="en-US" dirty="0" smtClean="0"/>
              <a:t>Understand how to reason about real-world security problems</a:t>
            </a:r>
            <a:endParaRPr lang="en-US" dirty="0"/>
          </a:p>
          <a:p>
            <a:pPr lvl="1"/>
            <a:r>
              <a:rPr lang="en-US" dirty="0" smtClean="0"/>
              <a:t>Deepen theoretical concepts through practice</a:t>
            </a:r>
          </a:p>
          <a:p>
            <a:pPr lvl="1"/>
            <a:r>
              <a:rPr lang="en-US" dirty="0" smtClean="0"/>
              <a:t>Become innovative in security technologies</a:t>
            </a:r>
            <a:endParaRPr lang="en-US" dirty="0"/>
          </a:p>
        </p:txBody>
      </p:sp>
    </p:spTree>
    <p:extLst>
      <p:ext uri="{BB962C8B-B14F-4D97-AF65-F5344CB8AC3E}">
        <p14:creationId xmlns:p14="http://schemas.microsoft.com/office/powerpoint/2010/main" val="400548938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0"/>
            <a:ext cx="8229600" cy="1143000"/>
          </a:xfrm>
        </p:spPr>
        <p:txBody>
          <a:bodyPr/>
          <a:lstStyle/>
          <a:p>
            <a:r>
              <a:rPr lang="en-US" dirty="0" smtClean="0"/>
              <a:t>Lab           Setup</a:t>
            </a:r>
            <a:endParaRPr lang="en-US" dirty="0"/>
          </a:p>
        </p:txBody>
      </p:sp>
      <p:pic>
        <p:nvPicPr>
          <p:cNvPr id="5126" name="Picture 6" descr="http://3.bp.blogspot.com/_FpBcZvJiicg/TPz0BldY8RI/AAAAAAAAAMw/QIgd-iO4mss/s1600/Computer_Lab.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4713" y="1600200"/>
            <a:ext cx="2588287" cy="2514600"/>
          </a:xfrm>
          <a:prstGeom prst="rect">
            <a:avLst/>
          </a:prstGeom>
          <a:noFill/>
          <a:extLst>
            <a:ext uri="{909E8E84-426E-40dd-AFC4-6F175D3DCCD1}">
              <a14:hiddenFill xmlns:a14="http://schemas.microsoft.com/office/drawing/2010/main" xmlns="">
                <a:solidFill>
                  <a:srgbClr val="FFFFFF"/>
                </a:solidFill>
              </a14:hiddenFill>
            </a:ext>
          </a:extLst>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Setup</a:t>
            </a:r>
            <a:endParaRPr lang="en-US" dirty="0"/>
          </a:p>
        </p:txBody>
      </p:sp>
      <p:sp>
        <p:nvSpPr>
          <p:cNvPr id="3" name="TextBox 2"/>
          <p:cNvSpPr txBox="1"/>
          <p:nvPr/>
        </p:nvSpPr>
        <p:spPr>
          <a:xfrm>
            <a:off x="6019800" y="4118315"/>
            <a:ext cx="2057400" cy="461665"/>
          </a:xfrm>
          <a:prstGeom prst="rect">
            <a:avLst/>
          </a:prstGeom>
          <a:noFill/>
        </p:spPr>
        <p:txBody>
          <a:bodyPr wrap="square" rtlCol="0">
            <a:spAutoFit/>
          </a:bodyPr>
          <a:lstStyle/>
          <a:p>
            <a:r>
              <a:rPr lang="en-US" sz="2400" dirty="0" smtClean="0"/>
              <a:t>IP</a:t>
            </a:r>
            <a:r>
              <a:rPr lang="en-US" sz="2400" smtClean="0"/>
              <a:t>: 10.247.49.</a:t>
            </a:r>
            <a:r>
              <a:rPr lang="en-US" sz="2400" smtClean="0">
                <a:solidFill>
                  <a:srgbClr val="FF0000"/>
                </a:solidFill>
              </a:rPr>
              <a:t>*</a:t>
            </a:r>
            <a:endParaRPr lang="en-US" sz="2400" dirty="0">
              <a:solidFill>
                <a:srgbClr val="FF0000"/>
              </a:solidFill>
            </a:endParaRPr>
          </a:p>
        </p:txBody>
      </p:sp>
      <p:pic>
        <p:nvPicPr>
          <p:cNvPr id="6" name="Picture 5"/>
          <p:cNvPicPr>
            <a:picLocks noChangeAspect="1"/>
          </p:cNvPicPr>
          <p:nvPr/>
        </p:nvPicPr>
        <p:blipFill>
          <a:blip r:embed="rId3"/>
          <a:stretch>
            <a:fillRect/>
          </a:stretch>
        </p:blipFill>
        <p:spPr>
          <a:xfrm>
            <a:off x="2362200" y="1337015"/>
            <a:ext cx="5979634" cy="5562600"/>
          </a:xfrm>
          <a:prstGeom prst="rect">
            <a:avLst/>
          </a:prstGeom>
        </p:spPr>
      </p:pic>
    </p:spTree>
    <p:extLst>
      <p:ext uri="{BB962C8B-B14F-4D97-AF65-F5344CB8AC3E}">
        <p14:creationId xmlns:p14="http://schemas.microsoft.com/office/powerpoint/2010/main" val="52524689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143000" y="1295400"/>
            <a:ext cx="7506376" cy="5457924"/>
          </a:xfrm>
          <a:prstGeom prst="rect">
            <a:avLst/>
          </a:prstGeom>
        </p:spPr>
      </p:pic>
      <p:sp>
        <p:nvSpPr>
          <p:cNvPr id="5" name="Title 1"/>
          <p:cNvSpPr>
            <a:spLocks noGrp="1"/>
          </p:cNvSpPr>
          <p:nvPr>
            <p:ph type="title"/>
          </p:nvPr>
        </p:nvSpPr>
        <p:spPr>
          <a:xfrm>
            <a:off x="457200" y="274638"/>
            <a:ext cx="8229600" cy="1143000"/>
          </a:xfrm>
        </p:spPr>
        <p:txBody>
          <a:bodyPr/>
          <a:lstStyle/>
          <a:p>
            <a:r>
              <a:rPr lang="en-US" dirty="0" smtClean="0"/>
              <a:t>Physical topology</a:t>
            </a:r>
            <a:endParaRPr lang="en-US" dirty="0"/>
          </a:p>
        </p:txBody>
      </p:sp>
    </p:spTree>
    <p:extLst>
      <p:ext uri="{BB962C8B-B14F-4D97-AF65-F5344CB8AC3E}">
        <p14:creationId xmlns:p14="http://schemas.microsoft.com/office/powerpoint/2010/main" val="166670786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Kali Linux</a:t>
            </a:r>
            <a:endParaRPr lang="en-US" dirty="0"/>
          </a:p>
        </p:txBody>
      </p:sp>
      <p:sp>
        <p:nvSpPr>
          <p:cNvPr id="3" name="Content Placeholder 2"/>
          <p:cNvSpPr>
            <a:spLocks noGrp="1"/>
          </p:cNvSpPr>
          <p:nvPr>
            <p:ph idx="1"/>
          </p:nvPr>
        </p:nvSpPr>
        <p:spPr>
          <a:xfrm>
            <a:off x="609600" y="1553369"/>
            <a:ext cx="8229600" cy="3200400"/>
          </a:xfrm>
        </p:spPr>
        <p:txBody>
          <a:bodyPr>
            <a:normAutofit fontScale="92500" lnSpcReduction="20000"/>
          </a:bodyPr>
          <a:lstStyle/>
          <a:p>
            <a:r>
              <a:rPr lang="en-US" dirty="0" smtClean="0"/>
              <a:t>Kali is a </a:t>
            </a:r>
            <a:r>
              <a:rPr lang="en-US" dirty="0" err="1" smtClean="0"/>
              <a:t>Debain</a:t>
            </a:r>
            <a:r>
              <a:rPr lang="en-US" dirty="0" smtClean="0"/>
              <a:t>-derived Linux distribution that designed for digital forensics and penetration testing</a:t>
            </a:r>
          </a:p>
          <a:p>
            <a:r>
              <a:rPr lang="en-US" dirty="0" smtClean="0"/>
              <a:t>Over 600 penetration-testing program</a:t>
            </a:r>
          </a:p>
          <a:p>
            <a:r>
              <a:rPr lang="en-US" dirty="0" smtClean="0"/>
              <a:t>Easy to use</a:t>
            </a:r>
          </a:p>
          <a:p>
            <a:r>
              <a:rPr lang="en-US" dirty="0" smtClean="0"/>
              <a:t>All tools are pre-installed</a:t>
            </a:r>
          </a:p>
          <a:p>
            <a:r>
              <a:rPr lang="en-US" dirty="0"/>
              <a:t>Free </a:t>
            </a:r>
            <a:r>
              <a:rPr lang="en-US" dirty="0" smtClean="0"/>
              <a:t>distribution: </a:t>
            </a:r>
            <a:r>
              <a:rPr lang="en-US" dirty="0">
                <a:hlinkClick r:id="rId2"/>
              </a:rPr>
              <a:t>https://</a:t>
            </a:r>
            <a:r>
              <a:rPr lang="en-US" dirty="0" smtClean="0">
                <a:hlinkClick r:id="rId2"/>
              </a:rPr>
              <a:t>www.kali.org</a:t>
            </a:r>
            <a:endParaRPr lang="en-US" dirty="0" smtClean="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2792" y="4889500"/>
            <a:ext cx="5531208" cy="1968500"/>
          </a:xfrm>
          <a:prstGeom prst="rect">
            <a:avLst/>
          </a:prstGeom>
        </p:spPr>
      </p:pic>
    </p:spTree>
    <p:extLst>
      <p:ext uri="{BB962C8B-B14F-4D97-AF65-F5344CB8AC3E}">
        <p14:creationId xmlns:p14="http://schemas.microsoft.com/office/powerpoint/2010/main" val="14506496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Hands-on?</a:t>
            </a:r>
            <a:endParaRPr lang="en-US" dirty="0"/>
          </a:p>
        </p:txBody>
      </p:sp>
      <p:sp>
        <p:nvSpPr>
          <p:cNvPr id="3" name="Content Placeholder 2"/>
          <p:cNvSpPr>
            <a:spLocks noGrp="1"/>
          </p:cNvSpPr>
          <p:nvPr>
            <p:ph idx="1"/>
          </p:nvPr>
        </p:nvSpPr>
        <p:spPr/>
        <p:txBody>
          <a:bodyPr/>
          <a:lstStyle/>
          <a:p>
            <a:r>
              <a:rPr lang="en-US" dirty="0" smtClean="0"/>
              <a:t>Because it is fun.</a:t>
            </a:r>
          </a:p>
          <a:p>
            <a:endParaRPr lang="en-US" dirty="0"/>
          </a:p>
          <a:p>
            <a:r>
              <a:rPr lang="en-US" dirty="0" smtClean="0"/>
              <a:t>Because it keeps us honest – we cannot pretend we have learned (taught) it well.</a:t>
            </a:r>
          </a:p>
          <a:p>
            <a:endParaRPr lang="en-US" dirty="0"/>
          </a:p>
          <a:p>
            <a:r>
              <a:rPr lang="en-US" dirty="0" smtClean="0"/>
              <a:t>But, more importantly</a:t>
            </a:r>
            <a:r>
              <a:rPr lang="is-IS" dirty="0" smtClean="0"/>
              <a:t>…</a:t>
            </a:r>
            <a:endParaRPr lang="en-US" dirty="0" smtClean="0"/>
          </a:p>
        </p:txBody>
      </p:sp>
    </p:spTree>
    <p:extLst>
      <p:ext uri="{BB962C8B-B14F-4D97-AF65-F5344CB8AC3E}">
        <p14:creationId xmlns:p14="http://schemas.microsoft.com/office/powerpoint/2010/main" val="347147020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Cyber Security is a Human Problem</a:t>
            </a:r>
            <a:endParaRPr lang="en-US" dirty="0"/>
          </a:p>
        </p:txBody>
      </p:sp>
      <p:pic>
        <p:nvPicPr>
          <p:cNvPr id="4" name="Picture 3"/>
          <p:cNvPicPr>
            <a:picLocks noChangeAspect="1"/>
          </p:cNvPicPr>
          <p:nvPr/>
        </p:nvPicPr>
        <p:blipFill>
          <a:blip r:embed="rId2"/>
          <a:stretch>
            <a:fillRect/>
          </a:stretch>
        </p:blipFill>
        <p:spPr>
          <a:xfrm>
            <a:off x="5410200" y="3886200"/>
            <a:ext cx="3289300" cy="2463800"/>
          </a:xfrm>
          <a:prstGeom prst="rect">
            <a:avLst/>
          </a:prstGeom>
        </p:spPr>
      </p:pic>
      <p:pic>
        <p:nvPicPr>
          <p:cNvPr id="5" name="Picture 4"/>
          <p:cNvPicPr>
            <a:picLocks noChangeAspect="1"/>
          </p:cNvPicPr>
          <p:nvPr/>
        </p:nvPicPr>
        <p:blipFill>
          <a:blip r:embed="rId3"/>
          <a:stretch>
            <a:fillRect/>
          </a:stretch>
        </p:blipFill>
        <p:spPr>
          <a:xfrm>
            <a:off x="914400" y="3962400"/>
            <a:ext cx="3276600" cy="2476500"/>
          </a:xfrm>
          <a:prstGeom prst="rect">
            <a:avLst/>
          </a:prstGeom>
        </p:spPr>
      </p:pic>
      <p:pic>
        <p:nvPicPr>
          <p:cNvPr id="6" name="Picture 5"/>
          <p:cNvPicPr>
            <a:picLocks noChangeAspect="1"/>
          </p:cNvPicPr>
          <p:nvPr/>
        </p:nvPicPr>
        <p:blipFill>
          <a:blip r:embed="rId4"/>
          <a:stretch>
            <a:fillRect/>
          </a:stretch>
        </p:blipFill>
        <p:spPr>
          <a:xfrm>
            <a:off x="4800600" y="1524000"/>
            <a:ext cx="1981200" cy="1981200"/>
          </a:xfrm>
          <a:prstGeom prst="rect">
            <a:avLst/>
          </a:prstGeom>
        </p:spPr>
      </p:pic>
      <p:pic>
        <p:nvPicPr>
          <p:cNvPr id="7" name="Picture 6"/>
          <p:cNvPicPr>
            <a:picLocks noChangeAspect="1"/>
          </p:cNvPicPr>
          <p:nvPr/>
        </p:nvPicPr>
        <p:blipFill>
          <a:blip r:embed="rId5"/>
          <a:stretch>
            <a:fillRect/>
          </a:stretch>
        </p:blipFill>
        <p:spPr>
          <a:xfrm>
            <a:off x="2514600" y="1447800"/>
            <a:ext cx="1781556" cy="1981200"/>
          </a:xfrm>
          <a:prstGeom prst="rect">
            <a:avLst/>
          </a:prstGeom>
        </p:spPr>
      </p:pic>
      <p:sp>
        <p:nvSpPr>
          <p:cNvPr id="8" name="TextBox 7"/>
          <p:cNvSpPr txBox="1"/>
          <p:nvPr/>
        </p:nvSpPr>
        <p:spPr>
          <a:xfrm>
            <a:off x="6858000" y="2514600"/>
            <a:ext cx="1752600" cy="584776"/>
          </a:xfrm>
          <a:prstGeom prst="rect">
            <a:avLst/>
          </a:prstGeom>
          <a:noFill/>
        </p:spPr>
        <p:txBody>
          <a:bodyPr wrap="square" rtlCol="0">
            <a:spAutoFit/>
          </a:bodyPr>
          <a:lstStyle/>
          <a:p>
            <a:r>
              <a:rPr lang="en-US" sz="3200" dirty="0" smtClean="0">
                <a:solidFill>
                  <a:srgbClr val="FF0000"/>
                </a:solidFill>
              </a:rPr>
              <a:t>Attacker</a:t>
            </a:r>
            <a:endParaRPr lang="en-US" sz="3200" dirty="0">
              <a:solidFill>
                <a:srgbClr val="FF0000"/>
              </a:solidFill>
            </a:endParaRPr>
          </a:p>
        </p:txBody>
      </p:sp>
      <p:sp>
        <p:nvSpPr>
          <p:cNvPr id="9" name="TextBox 8"/>
          <p:cNvSpPr txBox="1"/>
          <p:nvPr/>
        </p:nvSpPr>
        <p:spPr>
          <a:xfrm>
            <a:off x="609600" y="2514600"/>
            <a:ext cx="1828800" cy="584776"/>
          </a:xfrm>
          <a:prstGeom prst="rect">
            <a:avLst/>
          </a:prstGeom>
          <a:noFill/>
        </p:spPr>
        <p:txBody>
          <a:bodyPr wrap="square" rtlCol="0">
            <a:spAutoFit/>
          </a:bodyPr>
          <a:lstStyle/>
          <a:p>
            <a:r>
              <a:rPr lang="en-US" sz="3200" dirty="0" smtClean="0">
                <a:solidFill>
                  <a:srgbClr val="0000FF"/>
                </a:solidFill>
              </a:rPr>
              <a:t>Defender</a:t>
            </a:r>
            <a:endParaRPr lang="en-US" sz="3200" dirty="0">
              <a:solidFill>
                <a:srgbClr val="0000FF"/>
              </a:solidFill>
            </a:endParaRPr>
          </a:p>
        </p:txBody>
      </p:sp>
    </p:spTree>
    <p:extLst>
      <p:ext uri="{BB962C8B-B14F-4D97-AF65-F5344CB8AC3E}">
        <p14:creationId xmlns:p14="http://schemas.microsoft.com/office/powerpoint/2010/main" val="42946577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To Improve Cyber Security</a:t>
            </a:r>
            <a:endParaRPr lang="en-US" dirty="0"/>
          </a:p>
        </p:txBody>
      </p:sp>
      <p:sp>
        <p:nvSpPr>
          <p:cNvPr id="4" name="Content Placeholder 3"/>
          <p:cNvSpPr>
            <a:spLocks noGrp="1"/>
          </p:cNvSpPr>
          <p:nvPr>
            <p:ph idx="1"/>
          </p:nvPr>
        </p:nvSpPr>
        <p:spPr/>
        <p:txBody>
          <a:bodyPr/>
          <a:lstStyle/>
          <a:p>
            <a:r>
              <a:rPr lang="en-US" dirty="0" smtClean="0"/>
              <a:t>We need to build better systems</a:t>
            </a:r>
          </a:p>
          <a:p>
            <a:pPr lvl="1"/>
            <a:r>
              <a:rPr lang="en-US" dirty="0" smtClean="0"/>
              <a:t>So that it is easier to secure by </a:t>
            </a:r>
            <a:r>
              <a:rPr lang="en-US" dirty="0" smtClean="0">
                <a:solidFill>
                  <a:srgbClr val="0000FF"/>
                </a:solidFill>
              </a:rPr>
              <a:t>human</a:t>
            </a:r>
          </a:p>
          <a:p>
            <a:endParaRPr lang="en-US" dirty="0"/>
          </a:p>
          <a:p>
            <a:r>
              <a:rPr lang="en-US" dirty="0" smtClean="0"/>
              <a:t>We need to improve the weaponry for defense</a:t>
            </a:r>
          </a:p>
          <a:p>
            <a:pPr lvl="1"/>
            <a:r>
              <a:rPr lang="en-US" dirty="0" smtClean="0"/>
              <a:t>Good tools used by capable </a:t>
            </a:r>
            <a:r>
              <a:rPr lang="en-US" dirty="0" smtClean="0">
                <a:solidFill>
                  <a:srgbClr val="0000FF"/>
                </a:solidFill>
              </a:rPr>
              <a:t>human</a:t>
            </a:r>
            <a:r>
              <a:rPr lang="en-US" dirty="0" smtClean="0"/>
              <a:t> defenders can thwart the threat </a:t>
            </a:r>
            <a:endParaRPr lang="en-US" dirty="0"/>
          </a:p>
        </p:txBody>
      </p:sp>
    </p:spTree>
    <p:extLst>
      <p:ext uri="{BB962C8B-B14F-4D97-AF65-F5344CB8AC3E}">
        <p14:creationId xmlns:p14="http://schemas.microsoft.com/office/powerpoint/2010/main" val="10740010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are we in such a state?</a:t>
            </a:r>
            <a:endParaRPr lang="en-US" dirty="0"/>
          </a:p>
        </p:txBody>
      </p:sp>
      <p:pic>
        <p:nvPicPr>
          <p:cNvPr id="4" name="Picture 3"/>
          <p:cNvPicPr>
            <a:picLocks noChangeAspect="1"/>
          </p:cNvPicPr>
          <p:nvPr/>
        </p:nvPicPr>
        <p:blipFill>
          <a:blip r:embed="rId2"/>
          <a:stretch>
            <a:fillRect/>
          </a:stretch>
        </p:blipFill>
        <p:spPr>
          <a:xfrm rot="3146784">
            <a:off x="-148579" y="4046242"/>
            <a:ext cx="2993571" cy="1676400"/>
          </a:xfrm>
          <a:prstGeom prst="rect">
            <a:avLst/>
          </a:prstGeom>
        </p:spPr>
      </p:pic>
      <p:pic>
        <p:nvPicPr>
          <p:cNvPr id="7" name="Picture 6"/>
          <p:cNvPicPr>
            <a:picLocks noChangeAspect="1"/>
          </p:cNvPicPr>
          <p:nvPr/>
        </p:nvPicPr>
        <p:blipFill>
          <a:blip r:embed="rId3"/>
          <a:stretch>
            <a:fillRect/>
          </a:stretch>
        </p:blipFill>
        <p:spPr>
          <a:xfrm rot="20983652">
            <a:off x="244859" y="1329136"/>
            <a:ext cx="3042770" cy="1711558"/>
          </a:xfrm>
          <a:prstGeom prst="rect">
            <a:avLst/>
          </a:prstGeom>
        </p:spPr>
      </p:pic>
      <p:pic>
        <p:nvPicPr>
          <p:cNvPr id="9" name="Picture 8"/>
          <p:cNvPicPr>
            <a:picLocks noChangeAspect="1"/>
          </p:cNvPicPr>
          <p:nvPr/>
        </p:nvPicPr>
        <p:blipFill>
          <a:blip r:embed="rId4"/>
          <a:stretch>
            <a:fillRect/>
          </a:stretch>
        </p:blipFill>
        <p:spPr>
          <a:xfrm rot="700854">
            <a:off x="4713161" y="1390444"/>
            <a:ext cx="3136900" cy="1888653"/>
          </a:xfrm>
          <a:prstGeom prst="rect">
            <a:avLst/>
          </a:prstGeom>
        </p:spPr>
      </p:pic>
      <p:pic>
        <p:nvPicPr>
          <p:cNvPr id="5" name="Picture 4"/>
          <p:cNvPicPr>
            <a:picLocks noChangeAspect="1"/>
          </p:cNvPicPr>
          <p:nvPr/>
        </p:nvPicPr>
        <p:blipFill>
          <a:blip r:embed="rId5"/>
          <a:stretch>
            <a:fillRect/>
          </a:stretch>
        </p:blipFill>
        <p:spPr>
          <a:xfrm rot="19580364">
            <a:off x="5993338" y="3931943"/>
            <a:ext cx="2862705" cy="1905000"/>
          </a:xfrm>
          <a:prstGeom prst="rect">
            <a:avLst/>
          </a:prstGeom>
        </p:spPr>
      </p:pic>
      <p:pic>
        <p:nvPicPr>
          <p:cNvPr id="1026" name="Picture 2" descr="ttps://mgtvwcbd.files.wordpress.com/2016/07/dnc-hacked.png?w=65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6384" y="2478601"/>
            <a:ext cx="3450771" cy="1943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tps://4.bp.blogspot.com/-WaauAXHvzko/V--BsAG5NfI/AAAAAAAAppU/FHnffVaoE5cmwDcdBaaO9eyfK7NkfxNCQCLcB/s16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58498" y="4578952"/>
            <a:ext cx="3301566" cy="17233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7416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The Lost Battle</a:t>
            </a:r>
            <a:endParaRPr lang="en-US" dirty="0"/>
          </a:p>
        </p:txBody>
      </p:sp>
      <p:sp>
        <p:nvSpPr>
          <p:cNvPr id="4" name="Content Placeholder 3"/>
          <p:cNvSpPr>
            <a:spLocks noGrp="1"/>
          </p:cNvSpPr>
          <p:nvPr>
            <p:ph idx="1"/>
          </p:nvPr>
        </p:nvSpPr>
        <p:spPr/>
        <p:txBody>
          <a:bodyPr/>
          <a:lstStyle/>
          <a:p>
            <a:r>
              <a:rPr lang="en-US" dirty="0" smtClean="0"/>
              <a:t>The hope of building an “inherently secure” system based on formal models.</a:t>
            </a:r>
            <a:endParaRPr lang="en-US" dirty="0"/>
          </a:p>
        </p:txBody>
      </p:sp>
      <p:pic>
        <p:nvPicPr>
          <p:cNvPr id="5" name="Picture 4"/>
          <p:cNvPicPr>
            <a:picLocks noChangeAspect="1"/>
          </p:cNvPicPr>
          <p:nvPr/>
        </p:nvPicPr>
        <p:blipFill>
          <a:blip r:embed="rId2"/>
          <a:stretch>
            <a:fillRect/>
          </a:stretch>
        </p:blipFill>
        <p:spPr>
          <a:xfrm>
            <a:off x="508000" y="2908300"/>
            <a:ext cx="2616200" cy="3111500"/>
          </a:xfrm>
          <a:prstGeom prst="rect">
            <a:avLst/>
          </a:prstGeom>
        </p:spPr>
      </p:pic>
      <p:sp>
        <p:nvSpPr>
          <p:cNvPr id="6" name="Rectangle 5"/>
          <p:cNvSpPr/>
          <p:nvPr/>
        </p:nvSpPr>
        <p:spPr>
          <a:xfrm>
            <a:off x="3352800" y="2776477"/>
            <a:ext cx="4953000" cy="2862323"/>
          </a:xfrm>
          <a:prstGeom prst="rect">
            <a:avLst/>
          </a:prstGeom>
        </p:spPr>
        <p:txBody>
          <a:bodyPr wrap="square">
            <a:spAutoFit/>
          </a:bodyPr>
          <a:lstStyle/>
          <a:p>
            <a:r>
              <a:rPr lang="en-US" dirty="0" smtClean="0"/>
              <a:t>“</a:t>
            </a:r>
            <a:r>
              <a:rPr lang="is-IS" dirty="0" smtClean="0"/>
              <a:t>…</a:t>
            </a:r>
            <a:r>
              <a:rPr lang="en-US" dirty="0" smtClean="0">
                <a:solidFill>
                  <a:srgbClr val="0000FF"/>
                </a:solidFill>
              </a:rPr>
              <a:t>most </a:t>
            </a:r>
            <a:r>
              <a:rPr lang="en-US" dirty="0">
                <a:solidFill>
                  <a:srgbClr val="0000FF"/>
                </a:solidFill>
              </a:rPr>
              <a:t>commercial systems would never be based on formal models</a:t>
            </a:r>
            <a:r>
              <a:rPr lang="en-US" dirty="0"/>
              <a:t>. Technology was moving way too fast. Customers wanted the latest systems. </a:t>
            </a:r>
            <a:endParaRPr lang="en-US" dirty="0" smtClean="0"/>
          </a:p>
          <a:p>
            <a:r>
              <a:rPr lang="is-IS" dirty="0" smtClean="0"/>
              <a:t>…</a:t>
            </a:r>
            <a:r>
              <a:rPr lang="en-US" dirty="0" smtClean="0"/>
              <a:t> </a:t>
            </a:r>
          </a:p>
          <a:p>
            <a:r>
              <a:rPr lang="en-US" dirty="0" smtClean="0">
                <a:solidFill>
                  <a:srgbClr val="0000FF"/>
                </a:solidFill>
              </a:rPr>
              <a:t>Systems </a:t>
            </a:r>
            <a:r>
              <a:rPr lang="en-US" dirty="0">
                <a:solidFill>
                  <a:srgbClr val="0000FF"/>
                </a:solidFill>
              </a:rPr>
              <a:t>with security flaws were going out the door</a:t>
            </a:r>
            <a:r>
              <a:rPr lang="en-US" dirty="0"/>
              <a:t>, and customers gobbled them up</a:t>
            </a:r>
            <a:r>
              <a:rPr lang="en-US" dirty="0" smtClean="0"/>
              <a:t>. </a:t>
            </a:r>
          </a:p>
          <a:p>
            <a:r>
              <a:rPr lang="is-IS" dirty="0" smtClean="0"/>
              <a:t>…</a:t>
            </a:r>
          </a:p>
          <a:p>
            <a:r>
              <a:rPr lang="en-US" dirty="0" smtClean="0"/>
              <a:t>Buyers </a:t>
            </a:r>
            <a:r>
              <a:rPr lang="en-US" dirty="0"/>
              <a:t>were not about to wait for something that would be expensive, overly constrained, and obsolete even before it was delivered</a:t>
            </a:r>
            <a:r>
              <a:rPr lang="en-US" dirty="0" smtClean="0"/>
              <a:t>. </a:t>
            </a:r>
            <a:endParaRPr lang="en-US" dirty="0"/>
          </a:p>
        </p:txBody>
      </p:sp>
      <p:sp>
        <p:nvSpPr>
          <p:cNvPr id="7" name="TextBox 6"/>
          <p:cNvSpPr txBox="1"/>
          <p:nvPr/>
        </p:nvSpPr>
        <p:spPr>
          <a:xfrm>
            <a:off x="4572000" y="5657671"/>
            <a:ext cx="4343400" cy="1200329"/>
          </a:xfrm>
          <a:prstGeom prst="rect">
            <a:avLst/>
          </a:prstGeom>
          <a:noFill/>
        </p:spPr>
        <p:txBody>
          <a:bodyPr wrap="square" rtlCol="0">
            <a:spAutoFit/>
          </a:bodyPr>
          <a:lstStyle/>
          <a:p>
            <a:r>
              <a:rPr lang="en-US" b="1" dirty="0"/>
              <a:t>The Limits of Formal Security </a:t>
            </a:r>
            <a:r>
              <a:rPr lang="en-US" b="1" dirty="0" smtClean="0"/>
              <a:t>Models</a:t>
            </a:r>
          </a:p>
          <a:p>
            <a:r>
              <a:rPr lang="en-US" dirty="0"/>
              <a:t>Dorothy E. </a:t>
            </a:r>
            <a:r>
              <a:rPr lang="en-US" dirty="0" smtClean="0"/>
              <a:t>Denning</a:t>
            </a:r>
          </a:p>
          <a:p>
            <a:r>
              <a:rPr lang="en-US" dirty="0" smtClean="0"/>
              <a:t>National </a:t>
            </a:r>
            <a:r>
              <a:rPr lang="en-US" dirty="0"/>
              <a:t>Computer Systems Security Award Acceptance </a:t>
            </a:r>
            <a:r>
              <a:rPr lang="en-US" dirty="0" smtClean="0"/>
              <a:t>Speech, 1999.</a:t>
            </a:r>
            <a:endParaRPr lang="en-US" dirty="0"/>
          </a:p>
        </p:txBody>
      </p:sp>
    </p:spTree>
    <p:extLst>
      <p:ext uri="{BB962C8B-B14F-4D97-AF65-F5344CB8AC3E}">
        <p14:creationId xmlns:p14="http://schemas.microsoft.com/office/powerpoint/2010/main" val="2673583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Overlooked Aspects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How attackers break things</a:t>
            </a:r>
            <a:endParaRPr lang="en-US" dirty="0"/>
          </a:p>
        </p:txBody>
      </p:sp>
      <p:pic>
        <p:nvPicPr>
          <p:cNvPr id="4" name="Picture 3"/>
          <p:cNvPicPr>
            <a:picLocks noChangeAspect="1"/>
          </p:cNvPicPr>
          <p:nvPr/>
        </p:nvPicPr>
        <p:blipFill>
          <a:blip r:embed="rId2"/>
          <a:stretch>
            <a:fillRect/>
          </a:stretch>
        </p:blipFill>
        <p:spPr>
          <a:xfrm>
            <a:off x="762000" y="2514600"/>
            <a:ext cx="2133600" cy="3378200"/>
          </a:xfrm>
          <a:prstGeom prst="rect">
            <a:avLst/>
          </a:prstGeom>
        </p:spPr>
      </p:pic>
      <p:sp>
        <p:nvSpPr>
          <p:cNvPr id="5" name="Rectangle 4"/>
          <p:cNvSpPr/>
          <p:nvPr/>
        </p:nvSpPr>
        <p:spPr>
          <a:xfrm>
            <a:off x="3200400" y="2477869"/>
            <a:ext cx="4572000" cy="646331"/>
          </a:xfrm>
          <a:prstGeom prst="rect">
            <a:avLst/>
          </a:prstGeom>
        </p:spPr>
        <p:txBody>
          <a:bodyPr>
            <a:spAutoFit/>
          </a:bodyPr>
          <a:lstStyle/>
          <a:p>
            <a:r>
              <a:rPr lang="zh-TW" altLang="en-US" dirty="0"/>
              <a:t>知彼知己，百戰不殆；不知彼而知己，一勝一負；不知彼，不知己，每戰必殆 </a:t>
            </a:r>
            <a:endParaRPr lang="en-US" dirty="0"/>
          </a:p>
        </p:txBody>
      </p:sp>
      <p:sp>
        <p:nvSpPr>
          <p:cNvPr id="6" name="Rectangle 5"/>
          <p:cNvSpPr/>
          <p:nvPr/>
        </p:nvSpPr>
        <p:spPr>
          <a:xfrm>
            <a:off x="3200400" y="3732073"/>
            <a:ext cx="4572000" cy="2308324"/>
          </a:xfrm>
          <a:prstGeom prst="rect">
            <a:avLst/>
          </a:prstGeom>
        </p:spPr>
        <p:txBody>
          <a:bodyPr>
            <a:spAutoFit/>
          </a:bodyPr>
          <a:lstStyle/>
          <a:p>
            <a:r>
              <a:rPr lang="en-US" dirty="0" smtClean="0"/>
              <a:t>If </a:t>
            </a:r>
            <a:r>
              <a:rPr lang="en-US" dirty="0"/>
              <a:t>you know your enemies and know yourself, you will not be imperiled in a hundred battles; if you do not know your enemies but do know yourself, you will win one and lose one; if you do not know your enemies nor yourself, you will be imperiled in every single </a:t>
            </a:r>
            <a:r>
              <a:rPr lang="en-US" dirty="0" smtClean="0"/>
              <a:t>battle.</a:t>
            </a:r>
          </a:p>
          <a:p>
            <a:endParaRPr lang="en-US" dirty="0"/>
          </a:p>
          <a:p>
            <a:r>
              <a:rPr lang="en-US" dirty="0" smtClean="0"/>
              <a:t>                                          The Art of War, Sun-</a:t>
            </a:r>
            <a:r>
              <a:rPr lang="en-US" dirty="0" err="1" smtClean="0"/>
              <a:t>tzu</a:t>
            </a:r>
            <a:endParaRPr lang="en-US" dirty="0"/>
          </a:p>
        </p:txBody>
      </p:sp>
      <p:sp>
        <p:nvSpPr>
          <p:cNvPr id="7" name="Rectangle 6"/>
          <p:cNvSpPr/>
          <p:nvPr/>
        </p:nvSpPr>
        <p:spPr>
          <a:xfrm>
            <a:off x="6553200" y="3200400"/>
            <a:ext cx="1107996" cy="369332"/>
          </a:xfrm>
          <a:prstGeom prst="rect">
            <a:avLst/>
          </a:prstGeom>
        </p:spPr>
        <p:txBody>
          <a:bodyPr wrap="none">
            <a:spAutoFit/>
          </a:bodyPr>
          <a:lstStyle/>
          <a:p>
            <a:r>
              <a:rPr lang="ja-JP" altLang="en-US" dirty="0"/>
              <a:t>孫子兵法</a:t>
            </a:r>
            <a:endParaRPr lang="en-US" dirty="0"/>
          </a:p>
        </p:txBody>
      </p:sp>
    </p:spTree>
    <p:extLst>
      <p:ext uri="{BB962C8B-B14F-4D97-AF65-F5344CB8AC3E}">
        <p14:creationId xmlns:p14="http://schemas.microsoft.com/office/powerpoint/2010/main" val="331256543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Related topics to cover in this course</a:t>
            </a:r>
            <a:endParaRPr lang="en-US" dirty="0"/>
          </a:p>
        </p:txBody>
      </p:sp>
      <p:sp>
        <p:nvSpPr>
          <p:cNvPr id="3" name="Content Placeholder 2"/>
          <p:cNvSpPr>
            <a:spLocks noGrp="1"/>
          </p:cNvSpPr>
          <p:nvPr>
            <p:ph idx="1"/>
          </p:nvPr>
        </p:nvSpPr>
        <p:spPr/>
        <p:txBody>
          <a:bodyPr/>
          <a:lstStyle/>
          <a:p>
            <a:r>
              <a:rPr lang="en-US" dirty="0"/>
              <a:t>Network scanning and reconnaissance </a:t>
            </a:r>
            <a:endParaRPr lang="en-US" dirty="0" smtClean="0"/>
          </a:p>
          <a:p>
            <a:r>
              <a:rPr lang="en-US" dirty="0"/>
              <a:t>Network traffic sniffing </a:t>
            </a:r>
            <a:r>
              <a:rPr lang="en-US" dirty="0" smtClean="0"/>
              <a:t>and manipulation</a:t>
            </a:r>
          </a:p>
          <a:p>
            <a:r>
              <a:rPr lang="en-US" dirty="0"/>
              <a:t>Denial of Service </a:t>
            </a:r>
            <a:r>
              <a:rPr lang="en-US" dirty="0" smtClean="0"/>
              <a:t>attacks</a:t>
            </a:r>
          </a:p>
          <a:p>
            <a:r>
              <a:rPr lang="en-US" dirty="0" smtClean="0"/>
              <a:t>Exploiting software vulnerabilities</a:t>
            </a:r>
          </a:p>
          <a:p>
            <a:r>
              <a:rPr lang="en-US" dirty="0" smtClean="0"/>
              <a:t>Password cracking</a:t>
            </a:r>
          </a:p>
          <a:p>
            <a:r>
              <a:rPr lang="en-US" dirty="0" err="1" smtClean="0"/>
              <a:t>Wifi</a:t>
            </a:r>
            <a:r>
              <a:rPr lang="en-US" dirty="0" smtClean="0"/>
              <a:t> cracking </a:t>
            </a:r>
          </a:p>
          <a:p>
            <a:endParaRPr lang="en-US" dirty="0"/>
          </a:p>
        </p:txBody>
      </p:sp>
    </p:spTree>
    <p:extLst>
      <p:ext uri="{BB962C8B-B14F-4D97-AF65-F5344CB8AC3E}">
        <p14:creationId xmlns:p14="http://schemas.microsoft.com/office/powerpoint/2010/main" val="425166546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2470</TotalTime>
  <Words>966</Words>
  <Application>Microsoft Macintosh PowerPoint</Application>
  <PresentationFormat>On-screen Show (4:3)</PresentationFormat>
  <Paragraphs>136</Paragraphs>
  <Slides>23</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 Unicode MS</vt:lpstr>
      <vt:lpstr>Calibri</vt:lpstr>
      <vt:lpstr>Comic Sans MS</vt:lpstr>
      <vt:lpstr>Comic Sans MS Bold</vt:lpstr>
      <vt:lpstr>Monotype Sorts</vt:lpstr>
      <vt:lpstr>ＭＳ Ｐゴシック</vt:lpstr>
      <vt:lpstr>新細明體</vt:lpstr>
      <vt:lpstr>Arial</vt:lpstr>
      <vt:lpstr>Office Theme</vt:lpstr>
      <vt:lpstr>CIS 4930/6930: Practical Cyber Security</vt:lpstr>
      <vt:lpstr>What is this Course About?</vt:lpstr>
      <vt:lpstr>Why Hands-on?</vt:lpstr>
      <vt:lpstr>Cyber Security is a Human Problem</vt:lpstr>
      <vt:lpstr>To Improve Cyber Security</vt:lpstr>
      <vt:lpstr>Why are we in such a state?</vt:lpstr>
      <vt:lpstr>The Lost Battle</vt:lpstr>
      <vt:lpstr>Two Overlooked Aspects</vt:lpstr>
      <vt:lpstr>Related topics to cover in this course</vt:lpstr>
      <vt:lpstr>Two Overlooked Aspects</vt:lpstr>
      <vt:lpstr>Can we have technologies to “take care of security?”</vt:lpstr>
      <vt:lpstr>This is what it really is…</vt:lpstr>
      <vt:lpstr>Tacit Knowledge and Automation</vt:lpstr>
      <vt:lpstr>Implications for Cyber Defense</vt:lpstr>
      <vt:lpstr>Relevant topics to cover in this course</vt:lpstr>
      <vt:lpstr>Course Structure</vt:lpstr>
      <vt:lpstr>Grade Calculation</vt:lpstr>
      <vt:lpstr>Why We Should Not Be Attackers</vt:lpstr>
      <vt:lpstr>Penetration Testing</vt:lpstr>
      <vt:lpstr>Lab           Setup</vt:lpstr>
      <vt:lpstr>Network Setup</vt:lpstr>
      <vt:lpstr>Physical topology</vt:lpstr>
      <vt:lpstr>Kali Linux</vt:lpstr>
    </vt:vector>
  </TitlesOfParts>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 – Introduction Lecture</dc:title>
  <dc:creator>Andu</dc:creator>
  <cp:lastModifiedBy>Ou, Xinming</cp:lastModifiedBy>
  <cp:revision>149</cp:revision>
  <dcterms:created xsi:type="dcterms:W3CDTF">2012-08-04T17:01:53Z</dcterms:created>
  <dcterms:modified xsi:type="dcterms:W3CDTF">2017-01-12T02:54:52Z</dcterms:modified>
</cp:coreProperties>
</file>